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54;&#1041;&#1054;&#1058;&#1040;\&#1085;&#1072;&#1074;&#1095;&#1072;&#1083;&#1100;&#1085;&#1110;%20&#1076;&#1086;&#1089;&#1103;&#1075;&#1085;&#1077;&#1085;&#1085;&#1103;\1%20&#1089;&#1077;&#1084;&#1077;&#1089;&#1090;&#1088;%202015=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uk-UA" sz="2000" b="1" i="0" baseline="0">
                <a:effectLst/>
                <a:latin typeface="Times New Roman" pitchFamily="18" charset="0"/>
                <a:cs typeface="Times New Roman" pitchFamily="18" charset="0"/>
              </a:rPr>
              <a:t>Кількість учнів у ЗНЗ м. Чугуєва</a:t>
            </a:r>
            <a:endParaRPr lang="ru-RU" sz="20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'к-ть учнів'!$B$3</c:f>
              <c:strCache>
                <c:ptCount val="1"/>
                <c:pt idx="0">
                  <c:v>05.09.2015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'к-ть учнів'!$A$4:$A$11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'к-ть учнів'!$B$4:$B$11</c:f>
              <c:numCache>
                <c:formatCode>General</c:formatCode>
                <c:ptCount val="8"/>
                <c:pt idx="0">
                  <c:v>768</c:v>
                </c:pt>
                <c:pt idx="1">
                  <c:v>354</c:v>
                </c:pt>
                <c:pt idx="2">
                  <c:v>147</c:v>
                </c:pt>
                <c:pt idx="3">
                  <c:v>515</c:v>
                </c:pt>
                <c:pt idx="4">
                  <c:v>420</c:v>
                </c:pt>
                <c:pt idx="5">
                  <c:v>361</c:v>
                </c:pt>
                <c:pt idx="6">
                  <c:v>439</c:v>
                </c:pt>
                <c:pt idx="7">
                  <c:v>408</c:v>
                </c:pt>
              </c:numCache>
            </c:numRef>
          </c:val>
        </c:ser>
        <c:ser>
          <c:idx val="1"/>
          <c:order val="1"/>
          <c:tx>
            <c:strRef>
              <c:f>'к-ть учнів'!$C$3</c:f>
              <c:strCache>
                <c:ptCount val="1"/>
                <c:pt idx="0">
                  <c:v>25.12.2015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3.6190470762584061E-2"/>
                  <c:y val="7.05467372134038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666621542517685E-2"/>
                  <c:y val="3.7985451758921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04761619083371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2857139429000462E-2"/>
                  <c:y val="3.52733686067019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4285697145001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4553294265156345E-2"/>
                  <c:y val="5.7885306191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7142854571750344E-2"/>
                  <c:y val="1.0582010582010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714285457175034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'к-ть учнів'!$A$4:$A$11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'к-ть учнів'!$C$4:$C$11</c:f>
              <c:numCache>
                <c:formatCode>General</c:formatCode>
                <c:ptCount val="8"/>
                <c:pt idx="0">
                  <c:v>761</c:v>
                </c:pt>
                <c:pt idx="1">
                  <c:v>357</c:v>
                </c:pt>
                <c:pt idx="2">
                  <c:v>143</c:v>
                </c:pt>
                <c:pt idx="3">
                  <c:v>512</c:v>
                </c:pt>
                <c:pt idx="4">
                  <c:v>420</c:v>
                </c:pt>
                <c:pt idx="5">
                  <c:v>363</c:v>
                </c:pt>
                <c:pt idx="6">
                  <c:v>438</c:v>
                </c:pt>
                <c:pt idx="7">
                  <c:v>409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0695936"/>
        <c:axId val="150697472"/>
        <c:axId val="0"/>
      </c:bar3DChart>
      <c:catAx>
        <c:axId val="1506959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0697472"/>
        <c:crosses val="autoZero"/>
        <c:auto val="1"/>
        <c:lblAlgn val="ctr"/>
        <c:lblOffset val="100"/>
        <c:noMultiLvlLbl val="0"/>
      </c:catAx>
      <c:valAx>
        <c:axId val="1506974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069593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Результати навчальних досягнень учнів у І семестрі 2015/2016 з української мови у розрізі закладів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'укр м + укр літ'!$B$78</c:f>
              <c:strCache>
                <c:ptCount val="1"/>
                <c:pt idx="0">
                  <c:v>В</c:v>
                </c:pt>
              </c:strCache>
            </c:strRef>
          </c:tx>
          <c:invertIfNegative val="0"/>
          <c:cat>
            <c:strRef>
              <c:f>'укр м + укр літ'!$A$79:$A$86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'укр м + укр літ'!$B$79:$B$86</c:f>
              <c:numCache>
                <c:formatCode>0%</c:formatCode>
                <c:ptCount val="8"/>
                <c:pt idx="0">
                  <c:v>0.11600000000000001</c:v>
                </c:pt>
                <c:pt idx="1">
                  <c:v>0.15</c:v>
                </c:pt>
                <c:pt idx="2">
                  <c:v>0.01</c:v>
                </c:pt>
                <c:pt idx="3">
                  <c:v>0.20200000000000001</c:v>
                </c:pt>
                <c:pt idx="4">
                  <c:v>0.104</c:v>
                </c:pt>
                <c:pt idx="5">
                  <c:v>0.18</c:v>
                </c:pt>
                <c:pt idx="6">
                  <c:v>9.6000000000000002E-2</c:v>
                </c:pt>
                <c:pt idx="7">
                  <c:v>7.0000000000000007E-2</c:v>
                </c:pt>
              </c:numCache>
            </c:numRef>
          </c:val>
        </c:ser>
        <c:ser>
          <c:idx val="1"/>
          <c:order val="1"/>
          <c:tx>
            <c:strRef>
              <c:f>'укр м + укр літ'!$C$78</c:f>
              <c:strCache>
                <c:ptCount val="1"/>
                <c:pt idx="0">
                  <c:v>Д</c:v>
                </c:pt>
              </c:strCache>
            </c:strRef>
          </c:tx>
          <c:invertIfNegative val="0"/>
          <c:cat>
            <c:strRef>
              <c:f>'укр м + укр літ'!$A$79:$A$86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'укр м + укр літ'!$C$79:$C$86</c:f>
              <c:numCache>
                <c:formatCode>0%</c:formatCode>
                <c:ptCount val="8"/>
                <c:pt idx="0">
                  <c:v>0.45800000000000002</c:v>
                </c:pt>
                <c:pt idx="1">
                  <c:v>0.53</c:v>
                </c:pt>
                <c:pt idx="2">
                  <c:v>0.47</c:v>
                </c:pt>
                <c:pt idx="3">
                  <c:v>0.65800000000000003</c:v>
                </c:pt>
                <c:pt idx="4">
                  <c:v>0.44600000000000001</c:v>
                </c:pt>
                <c:pt idx="5">
                  <c:v>0.48</c:v>
                </c:pt>
                <c:pt idx="6">
                  <c:v>0.40400000000000003</c:v>
                </c:pt>
                <c:pt idx="7">
                  <c:v>0.56599999999999995</c:v>
                </c:pt>
              </c:numCache>
            </c:numRef>
          </c:val>
        </c:ser>
        <c:ser>
          <c:idx val="2"/>
          <c:order val="2"/>
          <c:tx>
            <c:strRef>
              <c:f>'укр м + укр літ'!$D$78</c:f>
              <c:strCache>
                <c:ptCount val="1"/>
                <c:pt idx="0">
                  <c:v>С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3589743589743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461538461538463E-2"/>
                  <c:y val="4.243778136006664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358974358974359E-2"/>
                  <c:y val="2.121889068003332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846153846153838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230769230769230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461538461538461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літ'!$A$79:$A$86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'укр м + укр літ'!$D$79:$D$86</c:f>
              <c:numCache>
                <c:formatCode>0%</c:formatCode>
                <c:ptCount val="8"/>
                <c:pt idx="0">
                  <c:v>0.38</c:v>
                </c:pt>
                <c:pt idx="1">
                  <c:v>0.32</c:v>
                </c:pt>
                <c:pt idx="2">
                  <c:v>0.49</c:v>
                </c:pt>
                <c:pt idx="3">
                  <c:v>0.14000000000000001</c:v>
                </c:pt>
                <c:pt idx="4">
                  <c:v>0.433</c:v>
                </c:pt>
                <c:pt idx="5">
                  <c:v>0.35</c:v>
                </c:pt>
                <c:pt idx="6">
                  <c:v>0.47299999999999998</c:v>
                </c:pt>
                <c:pt idx="7">
                  <c:v>0.36399999999999999</c:v>
                </c:pt>
              </c:numCache>
            </c:numRef>
          </c:val>
        </c:ser>
        <c:ser>
          <c:idx val="3"/>
          <c:order val="3"/>
          <c:tx>
            <c:strRef>
              <c:f>'укр м + укр літ'!$E$78</c:f>
              <c:strCache>
                <c:ptCount val="1"/>
                <c:pt idx="0">
                  <c:v>П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30769230769230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3589743589743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0769230769230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64102564102564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230769230769230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2307692307692308E-2"/>
                  <c:y val="1.3888888888888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871794871794871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літ'!$A$79:$A$86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'укр м + укр літ'!$E$79:$E$86</c:f>
              <c:numCache>
                <c:formatCode>0%</c:formatCode>
                <c:ptCount val="8"/>
                <c:pt idx="0">
                  <c:v>4.5999999999999999E-2</c:v>
                </c:pt>
                <c:pt idx="1">
                  <c:v>0</c:v>
                </c:pt>
                <c:pt idx="2">
                  <c:v>0.03</c:v>
                </c:pt>
                <c:pt idx="3">
                  <c:v>0</c:v>
                </c:pt>
                <c:pt idx="4">
                  <c:v>1.7000000000000001E-2</c:v>
                </c:pt>
                <c:pt idx="5">
                  <c:v>0</c:v>
                </c:pt>
                <c:pt idx="6">
                  <c:v>2.7E-2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1889408"/>
        <c:axId val="151891328"/>
        <c:axId val="0"/>
      </c:bar3DChart>
      <c:catAx>
        <c:axId val="1518894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1891328"/>
        <c:crosses val="autoZero"/>
        <c:auto val="1"/>
        <c:lblAlgn val="ctr"/>
        <c:lblOffset val="100"/>
        <c:noMultiLvlLbl val="0"/>
      </c:catAx>
      <c:valAx>
        <c:axId val="15189132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5188940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ru-RU" sz="1600" b="1" i="0" baseline="0">
                <a:effectLst/>
                <a:latin typeface="Times New Roman" pitchFamily="18" charset="0"/>
                <a:cs typeface="Times New Roman" pitchFamily="18" charset="0"/>
              </a:rPr>
              <a:t>Результати навчальних досягнень учнів у І семестрі 2015/2016 з української літератури у розрізі закладів</a:t>
            </a:r>
            <a:endParaRPr lang="ru-RU" sz="16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'укр м + укр літ'!$B$101</c:f>
              <c:strCache>
                <c:ptCount val="1"/>
                <c:pt idx="0">
                  <c:v>В</c:v>
                </c:pt>
              </c:strCache>
            </c:strRef>
          </c:tx>
          <c:invertIfNegative val="0"/>
          <c:cat>
            <c:strRef>
              <c:f>'укр м + укр літ'!$A$102:$A$109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'укр м + укр літ'!$B$102:$B$109</c:f>
              <c:numCache>
                <c:formatCode>0%</c:formatCode>
                <c:ptCount val="8"/>
                <c:pt idx="0">
                  <c:v>0.29699999999999999</c:v>
                </c:pt>
                <c:pt idx="1">
                  <c:v>0.26</c:v>
                </c:pt>
                <c:pt idx="2">
                  <c:v>0.09</c:v>
                </c:pt>
                <c:pt idx="3">
                  <c:v>0.38700000000000001</c:v>
                </c:pt>
                <c:pt idx="4">
                  <c:v>0.16700000000000001</c:v>
                </c:pt>
                <c:pt idx="5">
                  <c:v>0.26400000000000001</c:v>
                </c:pt>
                <c:pt idx="6">
                  <c:v>0.2</c:v>
                </c:pt>
                <c:pt idx="7">
                  <c:v>0.186</c:v>
                </c:pt>
              </c:numCache>
            </c:numRef>
          </c:val>
        </c:ser>
        <c:ser>
          <c:idx val="1"/>
          <c:order val="1"/>
          <c:tx>
            <c:strRef>
              <c:f>'укр м + укр літ'!$C$101</c:f>
              <c:strCache>
                <c:ptCount val="1"/>
                <c:pt idx="0">
                  <c:v>Д</c:v>
                </c:pt>
              </c:strCache>
            </c:strRef>
          </c:tx>
          <c:invertIfNegative val="0"/>
          <c:cat>
            <c:strRef>
              <c:f>'укр м + укр літ'!$A$102:$A$109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'укр м + укр літ'!$C$102:$C$109</c:f>
              <c:numCache>
                <c:formatCode>0%</c:formatCode>
                <c:ptCount val="8"/>
                <c:pt idx="0">
                  <c:v>0.43</c:v>
                </c:pt>
                <c:pt idx="1">
                  <c:v>0.6</c:v>
                </c:pt>
                <c:pt idx="2">
                  <c:v>0.51</c:v>
                </c:pt>
                <c:pt idx="3">
                  <c:v>0.54600000000000004</c:v>
                </c:pt>
                <c:pt idx="4">
                  <c:v>0.45900000000000002</c:v>
                </c:pt>
                <c:pt idx="5">
                  <c:v>0.46300000000000002</c:v>
                </c:pt>
                <c:pt idx="6">
                  <c:v>0.42</c:v>
                </c:pt>
                <c:pt idx="7">
                  <c:v>0.61199999999999999</c:v>
                </c:pt>
              </c:numCache>
            </c:numRef>
          </c:val>
        </c:ser>
        <c:ser>
          <c:idx val="2"/>
          <c:order val="2"/>
          <c:tx>
            <c:strRef>
              <c:f>'укр м + укр літ'!$D$101</c:f>
              <c:strCache>
                <c:ptCount val="1"/>
                <c:pt idx="0">
                  <c:v>С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1142059652130861E-2"/>
                  <c:y val="-3.85356454720616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84119304261722E-2"/>
                  <c:y val="7.064786723525544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713089478196292E-2"/>
                  <c:y val="-3.85356454720620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671308947819629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671308947819629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857009942021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671308947819629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літ'!$A$102:$A$109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'укр м + укр літ'!$D$102:$D$109</c:f>
              <c:numCache>
                <c:formatCode>0%</c:formatCode>
                <c:ptCount val="8"/>
                <c:pt idx="0">
                  <c:v>0.24399999999999999</c:v>
                </c:pt>
                <c:pt idx="1">
                  <c:v>0.14000000000000001</c:v>
                </c:pt>
                <c:pt idx="2">
                  <c:v>0.4</c:v>
                </c:pt>
                <c:pt idx="3">
                  <c:v>6.7000000000000004E-2</c:v>
                </c:pt>
                <c:pt idx="4">
                  <c:v>0.36499999999999999</c:v>
                </c:pt>
                <c:pt idx="5">
                  <c:v>0.27300000000000002</c:v>
                </c:pt>
                <c:pt idx="6">
                  <c:v>0.36499999999999999</c:v>
                </c:pt>
                <c:pt idx="7">
                  <c:v>0.20200000000000001</c:v>
                </c:pt>
              </c:numCache>
            </c:numRef>
          </c:val>
        </c:ser>
        <c:ser>
          <c:idx val="3"/>
          <c:order val="3"/>
          <c:tx>
            <c:strRef>
              <c:f>'укр м + укр літ'!$E$101</c:f>
              <c:strCache>
                <c:ptCount val="1"/>
                <c:pt idx="0">
                  <c:v>П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114205965213086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5710298260654304E-3"/>
                  <c:y val="-7.70712909441233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99906959415267E-2"/>
                  <c:y val="-7.70712909441233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8560795361744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2850497101090498E-3"/>
                  <c:y val="-3.85356454720616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29990695941526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671308947819629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228411930426172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літ'!$A$102:$A$109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'укр м + укр літ'!$E$102:$E$109</c:f>
              <c:numCache>
                <c:formatCode>0%</c:formatCode>
                <c:ptCount val="8"/>
                <c:pt idx="0">
                  <c:v>2.7E-2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8.9999999999999993E-3</c:v>
                </c:pt>
                <c:pt idx="5">
                  <c:v>0</c:v>
                </c:pt>
                <c:pt idx="6">
                  <c:v>5.0000000000000001E-3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8536064"/>
        <c:axId val="158537600"/>
        <c:axId val="0"/>
      </c:bar3DChart>
      <c:catAx>
        <c:axId val="1585360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8537600"/>
        <c:crosses val="autoZero"/>
        <c:auto val="1"/>
        <c:lblAlgn val="ctr"/>
        <c:lblOffset val="100"/>
        <c:noMultiLvlLbl val="0"/>
      </c:catAx>
      <c:valAx>
        <c:axId val="15853760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5853606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uk-UA" sz="1600" b="1" i="0" baseline="0">
                <a:effectLst/>
                <a:latin typeface="Times New Roman" pitchFamily="18" charset="0"/>
                <a:cs typeface="Times New Roman" pitchFamily="18" charset="0"/>
              </a:rPr>
              <a:t>Рівні навчальних досягнень учнів 5-11 класів з історії України у І семестрі 2015/2016</a:t>
            </a:r>
            <a:endParaRPr lang="ru-RU" sz="16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1.5581524763494713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08283912184285E-17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518642181413468E-3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35559265442404E-2"/>
                  <c:y val="-6.94444444444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'іст Укр'!$A$40:$A$43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'іст Укр'!$B$40:$B$43</c:f>
              <c:numCache>
                <c:formatCode>0.0%</c:formatCode>
                <c:ptCount val="4"/>
                <c:pt idx="0">
                  <c:v>0.17799999999999999</c:v>
                </c:pt>
                <c:pt idx="1">
                  <c:v>0.53500000000000003</c:v>
                </c:pt>
                <c:pt idx="2">
                  <c:v>0.27300000000000002</c:v>
                </c:pt>
                <c:pt idx="3">
                  <c:v>1.4E-2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2119552"/>
        <c:axId val="152228224"/>
        <c:axId val="0"/>
      </c:bar3DChart>
      <c:catAx>
        <c:axId val="1521195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228224"/>
        <c:crosses val="autoZero"/>
        <c:auto val="1"/>
        <c:lblAlgn val="ctr"/>
        <c:lblOffset val="100"/>
        <c:noMultiLvlLbl val="0"/>
      </c:catAx>
      <c:valAx>
        <c:axId val="152228224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521195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4"/>
    </mc:Choice>
    <mc:Fallback>
      <c:style val="14"/>
    </mc:Fallback>
  </mc:AlternateContent>
  <c:chart>
    <c:title>
      <c:tx>
        <c:rich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uk-UA" sz="1600" b="1" i="0" baseline="0">
                <a:effectLst/>
                <a:latin typeface="Times New Roman" pitchFamily="18" charset="0"/>
                <a:cs typeface="Times New Roman" pitchFamily="18" charset="0"/>
              </a:rPr>
              <a:t>Рівні навчальних досягнень учнів 5-11 класів з історії України у І семестрі 2015/2016 порівняно з кінцем 2014/2015</a:t>
            </a:r>
            <a:endParaRPr lang="ru-RU" sz="16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'іст Укр'!$B$66</c:f>
              <c:strCache>
                <c:ptCount val="1"/>
                <c:pt idx="0">
                  <c:v>кінець 2014/2015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'іст Укр'!$A$67:$A$70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'іст Укр'!$B$67:$B$70</c:f>
              <c:numCache>
                <c:formatCode>0.0%</c:formatCode>
                <c:ptCount val="4"/>
                <c:pt idx="0">
                  <c:v>0.26400000000000001</c:v>
                </c:pt>
                <c:pt idx="1">
                  <c:v>0.51800000000000002</c:v>
                </c:pt>
                <c:pt idx="2">
                  <c:v>0.21</c:v>
                </c:pt>
                <c:pt idx="3">
                  <c:v>8.0000000000000002E-3</c:v>
                </c:pt>
              </c:numCache>
            </c:numRef>
          </c:val>
        </c:ser>
        <c:ser>
          <c:idx val="1"/>
          <c:order val="1"/>
          <c:tx>
            <c:strRef>
              <c:f>'іст Укр'!$C$66</c:f>
              <c:strCache>
                <c:ptCount val="1"/>
                <c:pt idx="0">
                  <c:v>І семестр 2015/2016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4071550255536626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071550255536626E-2"/>
                  <c:y val="-1.3888888888888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714366837024418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4985803520726775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'іст Укр'!$A$67:$A$70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'іст Укр'!$C$67:$C$70</c:f>
              <c:numCache>
                <c:formatCode>0.0%</c:formatCode>
                <c:ptCount val="4"/>
                <c:pt idx="0">
                  <c:v>0.17799999999999999</c:v>
                </c:pt>
                <c:pt idx="1">
                  <c:v>0.53500000000000003</c:v>
                </c:pt>
                <c:pt idx="2">
                  <c:v>0.27300000000000002</c:v>
                </c:pt>
                <c:pt idx="3">
                  <c:v>1.4E-2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6626304"/>
        <c:axId val="158230784"/>
        <c:axId val="0"/>
      </c:bar3DChart>
      <c:catAx>
        <c:axId val="1566263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8230784"/>
        <c:crosses val="autoZero"/>
        <c:auto val="1"/>
        <c:lblAlgn val="ctr"/>
        <c:lblOffset val="100"/>
        <c:noMultiLvlLbl val="0"/>
      </c:catAx>
      <c:valAx>
        <c:axId val="158230784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5662630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Результати навчальних досягнень учнів з історії України у 2014/2015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'іст Укр'!$B$89</c:f>
              <c:strCache>
                <c:ptCount val="1"/>
                <c:pt idx="0">
                  <c:v>В</c:v>
                </c:pt>
              </c:strCache>
            </c:strRef>
          </c:tx>
          <c:invertIfNegative val="0"/>
          <c:cat>
            <c:strRef>
              <c:f>'іст Укр'!$A$90:$A$97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'іст Укр'!$B$90:$B$97</c:f>
              <c:numCache>
                <c:formatCode>0%</c:formatCode>
                <c:ptCount val="8"/>
                <c:pt idx="0">
                  <c:v>0.33200000000000002</c:v>
                </c:pt>
                <c:pt idx="1">
                  <c:v>0.28000000000000003</c:v>
                </c:pt>
                <c:pt idx="2">
                  <c:v>0.02</c:v>
                </c:pt>
                <c:pt idx="3">
                  <c:v>0.26200000000000001</c:v>
                </c:pt>
                <c:pt idx="4">
                  <c:v>0.23499999999999999</c:v>
                </c:pt>
                <c:pt idx="5">
                  <c:v>0.26400000000000001</c:v>
                </c:pt>
                <c:pt idx="6">
                  <c:v>0.32</c:v>
                </c:pt>
                <c:pt idx="7">
                  <c:v>0.17</c:v>
                </c:pt>
              </c:numCache>
            </c:numRef>
          </c:val>
        </c:ser>
        <c:ser>
          <c:idx val="1"/>
          <c:order val="1"/>
          <c:tx>
            <c:strRef>
              <c:f>'іст Укр'!$C$89</c:f>
              <c:strCache>
                <c:ptCount val="1"/>
                <c:pt idx="0">
                  <c:v>Д</c:v>
                </c:pt>
              </c:strCache>
            </c:strRef>
          </c:tx>
          <c:invertIfNegative val="0"/>
          <c:cat>
            <c:strRef>
              <c:f>'іст Укр'!$A$90:$A$97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'іст Укр'!$C$90:$C$97</c:f>
              <c:numCache>
                <c:formatCode>0%</c:formatCode>
                <c:ptCount val="8"/>
                <c:pt idx="0">
                  <c:v>0.35199999999999998</c:v>
                </c:pt>
                <c:pt idx="1">
                  <c:v>0.63</c:v>
                </c:pt>
                <c:pt idx="2">
                  <c:v>0.43</c:v>
                </c:pt>
                <c:pt idx="3">
                  <c:v>0.67700000000000005</c:v>
                </c:pt>
                <c:pt idx="4">
                  <c:v>0.42699999999999999</c:v>
                </c:pt>
                <c:pt idx="5">
                  <c:v>0.55600000000000005</c:v>
                </c:pt>
                <c:pt idx="6">
                  <c:v>0.4</c:v>
                </c:pt>
                <c:pt idx="7">
                  <c:v>0.68600000000000005</c:v>
                </c:pt>
              </c:numCache>
            </c:numRef>
          </c:val>
        </c:ser>
        <c:ser>
          <c:idx val="2"/>
          <c:order val="2"/>
          <c:tx>
            <c:strRef>
              <c:f>'іст Укр'!$D$89</c:f>
              <c:strCache>
                <c:ptCount val="1"/>
                <c:pt idx="0">
                  <c:v>С</c:v>
                </c:pt>
              </c:strCache>
            </c:strRef>
          </c:tx>
          <c:invertIfNegative val="0"/>
          <c:cat>
            <c:strRef>
              <c:f>'іст Укр'!$A$90:$A$97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'іст Укр'!$D$90:$D$97</c:f>
              <c:numCache>
                <c:formatCode>0%</c:formatCode>
                <c:ptCount val="8"/>
                <c:pt idx="0">
                  <c:v>0.28899999999999998</c:v>
                </c:pt>
                <c:pt idx="1">
                  <c:v>0.09</c:v>
                </c:pt>
                <c:pt idx="2">
                  <c:v>0.52</c:v>
                </c:pt>
                <c:pt idx="3">
                  <c:v>6.0999999999999999E-2</c:v>
                </c:pt>
                <c:pt idx="4">
                  <c:v>0.32500000000000001</c:v>
                </c:pt>
                <c:pt idx="5">
                  <c:v>0.18</c:v>
                </c:pt>
                <c:pt idx="6">
                  <c:v>0.28000000000000003</c:v>
                </c:pt>
                <c:pt idx="7">
                  <c:v>0.14399999999999999</c:v>
                </c:pt>
              </c:numCache>
            </c:numRef>
          </c:val>
        </c:ser>
        <c:ser>
          <c:idx val="3"/>
          <c:order val="3"/>
          <c:tx>
            <c:strRef>
              <c:f>'іст Укр'!$E$89</c:f>
              <c:strCache>
                <c:ptCount val="1"/>
                <c:pt idx="0">
                  <c:v>П</c:v>
                </c:pt>
              </c:strCache>
            </c:strRef>
          </c:tx>
          <c:invertIfNegative val="0"/>
          <c:cat>
            <c:strRef>
              <c:f>'іст Укр'!$A$90:$A$97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'іст Укр'!$E$90:$E$97</c:f>
              <c:numCache>
                <c:formatCode>0%</c:formatCode>
                <c:ptCount val="8"/>
                <c:pt idx="0">
                  <c:v>2.5000000000000001E-2</c:v>
                </c:pt>
                <c:pt idx="1">
                  <c:v>0</c:v>
                </c:pt>
                <c:pt idx="2">
                  <c:v>0.03</c:v>
                </c:pt>
                <c:pt idx="3">
                  <c:v>0</c:v>
                </c:pt>
                <c:pt idx="4">
                  <c:v>1.2999999999999999E-2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3974656"/>
        <c:axId val="153981312"/>
        <c:axId val="0"/>
      </c:bar3DChart>
      <c:catAx>
        <c:axId val="153974656"/>
        <c:scaling>
          <c:orientation val="minMax"/>
        </c:scaling>
        <c:delete val="0"/>
        <c:axPos val="b"/>
        <c:majorTickMark val="out"/>
        <c:minorTickMark val="none"/>
        <c:tickLblPos val="nextTo"/>
        <c:crossAx val="153981312"/>
        <c:crosses val="autoZero"/>
        <c:auto val="1"/>
        <c:lblAlgn val="ctr"/>
        <c:lblOffset val="100"/>
        <c:noMultiLvlLbl val="0"/>
      </c:catAx>
      <c:valAx>
        <c:axId val="15398131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539746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ru-RU" sz="1600" b="1" i="0" baseline="0">
                <a:effectLst/>
                <a:latin typeface="Times New Roman" pitchFamily="18" charset="0"/>
                <a:cs typeface="Times New Roman" pitchFamily="18" charset="0"/>
              </a:rPr>
              <a:t>Результати навчальних досягнень учнів з історії України у І семестрі 2015/2016</a:t>
            </a:r>
            <a:endParaRPr lang="ru-RU" sz="16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'іст Укр'!$B$112</c:f>
              <c:strCache>
                <c:ptCount val="1"/>
                <c:pt idx="0">
                  <c:v>В</c:v>
                </c:pt>
              </c:strCache>
            </c:strRef>
          </c:tx>
          <c:invertIfNegative val="0"/>
          <c:cat>
            <c:strRef>
              <c:f>'іст Укр'!$A$113:$A$120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'іст Укр'!$B$113:$B$120</c:f>
              <c:numCache>
                <c:formatCode>0%</c:formatCode>
                <c:ptCount val="8"/>
                <c:pt idx="0">
                  <c:v>0.14099999999999999</c:v>
                </c:pt>
                <c:pt idx="1">
                  <c:v>0.28999999999999998</c:v>
                </c:pt>
                <c:pt idx="2">
                  <c:v>0.16</c:v>
                </c:pt>
                <c:pt idx="3">
                  <c:v>0.22500000000000001</c:v>
                </c:pt>
                <c:pt idx="4">
                  <c:v>0.11</c:v>
                </c:pt>
                <c:pt idx="5">
                  <c:v>0.12</c:v>
                </c:pt>
                <c:pt idx="6">
                  <c:v>0.245</c:v>
                </c:pt>
                <c:pt idx="7">
                  <c:v>0.15</c:v>
                </c:pt>
              </c:numCache>
            </c:numRef>
          </c:val>
        </c:ser>
        <c:ser>
          <c:idx val="1"/>
          <c:order val="1"/>
          <c:tx>
            <c:strRef>
              <c:f>'іст Укр'!$C$112</c:f>
              <c:strCache>
                <c:ptCount val="1"/>
                <c:pt idx="0">
                  <c:v>Д</c:v>
                </c:pt>
              </c:strCache>
            </c:strRef>
          </c:tx>
          <c:invertIfNegative val="0"/>
          <c:cat>
            <c:strRef>
              <c:f>'іст Укр'!$A$113:$A$120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'іст Укр'!$C$113:$C$120</c:f>
              <c:numCache>
                <c:formatCode>0%</c:formatCode>
                <c:ptCount val="8"/>
                <c:pt idx="0">
                  <c:v>0.46700000000000003</c:v>
                </c:pt>
                <c:pt idx="1">
                  <c:v>0.54</c:v>
                </c:pt>
                <c:pt idx="2">
                  <c:v>0.48</c:v>
                </c:pt>
                <c:pt idx="3">
                  <c:v>0.67400000000000004</c:v>
                </c:pt>
                <c:pt idx="4">
                  <c:v>0.51</c:v>
                </c:pt>
                <c:pt idx="5">
                  <c:v>0.43</c:v>
                </c:pt>
                <c:pt idx="6">
                  <c:v>0.48399999999999999</c:v>
                </c:pt>
                <c:pt idx="7">
                  <c:v>0.66</c:v>
                </c:pt>
              </c:numCache>
            </c:numRef>
          </c:val>
        </c:ser>
        <c:ser>
          <c:idx val="2"/>
          <c:order val="2"/>
          <c:tx>
            <c:strRef>
              <c:f>'іст Укр'!$D$112</c:f>
              <c:strCache>
                <c:ptCount val="1"/>
                <c:pt idx="0">
                  <c:v>С</c:v>
                </c:pt>
              </c:strCache>
            </c:strRef>
          </c:tx>
          <c:invertIfNegative val="0"/>
          <c:dLbls>
            <c:dLbl>
              <c:idx val="5"/>
              <c:layout>
                <c:manualLayout>
                  <c:x val="2.3703703703703703E-2"/>
                  <c:y val="-3.88726919339164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'іст Укр'!$A$113:$A$120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'іст Укр'!$D$113:$D$120</c:f>
              <c:numCache>
                <c:formatCode>0%</c:formatCode>
                <c:ptCount val="8"/>
                <c:pt idx="0">
                  <c:v>0.35799999999999998</c:v>
                </c:pt>
                <c:pt idx="1">
                  <c:v>0.17</c:v>
                </c:pt>
                <c:pt idx="2">
                  <c:v>0.35</c:v>
                </c:pt>
                <c:pt idx="3">
                  <c:v>0.10100000000000001</c:v>
                </c:pt>
                <c:pt idx="4">
                  <c:v>0.36</c:v>
                </c:pt>
                <c:pt idx="5">
                  <c:v>0.45</c:v>
                </c:pt>
                <c:pt idx="6">
                  <c:v>0.25</c:v>
                </c:pt>
                <c:pt idx="7">
                  <c:v>0.18</c:v>
                </c:pt>
              </c:numCache>
            </c:numRef>
          </c:val>
        </c:ser>
        <c:ser>
          <c:idx val="3"/>
          <c:order val="3"/>
          <c:tx>
            <c:strRef>
              <c:f>'іст Укр'!$E$112</c:f>
              <c:strCache>
                <c:ptCount val="1"/>
                <c:pt idx="0">
                  <c:v>П</c:v>
                </c:pt>
              </c:strCache>
            </c:strRef>
          </c:tx>
          <c:invertIfNegative val="0"/>
          <c:cat>
            <c:strRef>
              <c:f>'іст Укр'!$A$113:$A$120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'іст Укр'!$E$113:$E$120</c:f>
              <c:numCache>
                <c:formatCode>0%</c:formatCode>
                <c:ptCount val="8"/>
                <c:pt idx="0">
                  <c:v>3.4000000000000002E-2</c:v>
                </c:pt>
                <c:pt idx="1">
                  <c:v>0</c:v>
                </c:pt>
                <c:pt idx="2">
                  <c:v>0.01</c:v>
                </c:pt>
                <c:pt idx="3">
                  <c:v>0</c:v>
                </c:pt>
                <c:pt idx="4">
                  <c:v>0.02</c:v>
                </c:pt>
                <c:pt idx="5">
                  <c:v>0</c:v>
                </c:pt>
                <c:pt idx="6">
                  <c:v>2.1000000000000001E-2</c:v>
                </c:pt>
                <c:pt idx="7">
                  <c:v>8.9999999999999993E-3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0518016"/>
        <c:axId val="170519552"/>
        <c:axId val="0"/>
      </c:bar3DChart>
      <c:catAx>
        <c:axId val="170518016"/>
        <c:scaling>
          <c:orientation val="minMax"/>
        </c:scaling>
        <c:delete val="0"/>
        <c:axPos val="b"/>
        <c:majorTickMark val="out"/>
        <c:minorTickMark val="none"/>
        <c:tickLblPos val="nextTo"/>
        <c:crossAx val="170519552"/>
        <c:crosses val="autoZero"/>
        <c:auto val="1"/>
        <c:lblAlgn val="ctr"/>
        <c:lblOffset val="100"/>
        <c:noMultiLvlLbl val="0"/>
      </c:catAx>
      <c:valAx>
        <c:axId val="17051955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705180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uk-UA" sz="1600" b="1" i="0" baseline="0">
                <a:effectLst/>
                <a:latin typeface="Times New Roman" pitchFamily="18" charset="0"/>
                <a:cs typeface="Times New Roman" pitchFamily="18" charset="0"/>
              </a:rPr>
              <a:t>Результати навчальних досягнень учнів 5-11 класів з англійської мови у І семестрі 2015/2016</a:t>
            </a:r>
            <a:endParaRPr lang="ru-RU" sz="16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'англ мова'!$A$4:$A$7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'англ мова'!$B$4:$B$7</c:f>
              <c:numCache>
                <c:formatCode>0.0%</c:formatCode>
                <c:ptCount val="4"/>
                <c:pt idx="0">
                  <c:v>0.19500000000000001</c:v>
                </c:pt>
                <c:pt idx="1">
                  <c:v>0.49099999999999999</c:v>
                </c:pt>
                <c:pt idx="2">
                  <c:v>0.318</c:v>
                </c:pt>
                <c:pt idx="3">
                  <c:v>1.2E-2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1839104"/>
        <c:axId val="158288896"/>
        <c:axId val="0"/>
      </c:bar3DChart>
      <c:catAx>
        <c:axId val="1518391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8288896"/>
        <c:crosses val="autoZero"/>
        <c:auto val="1"/>
        <c:lblAlgn val="ctr"/>
        <c:lblOffset val="100"/>
        <c:noMultiLvlLbl val="0"/>
      </c:catAx>
      <c:valAx>
        <c:axId val="158288896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518391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uk-UA" sz="1800" b="1" i="0" u="none" strike="noStrike" baseline="0">
                <a:effectLst/>
                <a:latin typeface="Times New Roman" pitchFamily="18" charset="0"/>
                <a:cs typeface="Times New Roman" pitchFamily="18" charset="0"/>
              </a:rPr>
              <a:t>Результати навчальних досягнень учнів ЗНЗ  м. Чугуєва з англійської мови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'англ мова'!$A$35</c:f>
              <c:strCache>
                <c:ptCount val="1"/>
                <c:pt idx="0">
                  <c:v>високий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'англ мова'!$B$34:$D$34</c:f>
              <c:strCache>
                <c:ptCount val="3"/>
                <c:pt idx="0">
                  <c:v>І семестр 2014/2015</c:v>
                </c:pt>
                <c:pt idx="1">
                  <c:v>кінець 2014/2015</c:v>
                </c:pt>
                <c:pt idx="2">
                  <c:v>І семестр 2015/2016</c:v>
                </c:pt>
              </c:strCache>
            </c:strRef>
          </c:cat>
          <c:val>
            <c:numRef>
              <c:f>'англ мова'!$B$35:$D$35</c:f>
              <c:numCache>
                <c:formatCode>0.0%</c:formatCode>
                <c:ptCount val="3"/>
                <c:pt idx="0">
                  <c:v>0.193</c:v>
                </c:pt>
                <c:pt idx="1">
                  <c:v>0.223</c:v>
                </c:pt>
                <c:pt idx="2">
                  <c:v>0.19500000000000001</c:v>
                </c:pt>
              </c:numCache>
            </c:numRef>
          </c:val>
        </c:ser>
        <c:ser>
          <c:idx val="1"/>
          <c:order val="1"/>
          <c:tx>
            <c:strRef>
              <c:f>'англ мова'!$A$36</c:f>
              <c:strCache>
                <c:ptCount val="1"/>
                <c:pt idx="0">
                  <c:v>достатній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'англ мова'!$B$34:$D$34</c:f>
              <c:strCache>
                <c:ptCount val="3"/>
                <c:pt idx="0">
                  <c:v>І семестр 2014/2015</c:v>
                </c:pt>
                <c:pt idx="1">
                  <c:v>кінець 2014/2015</c:v>
                </c:pt>
                <c:pt idx="2">
                  <c:v>І семестр 2015/2016</c:v>
                </c:pt>
              </c:strCache>
            </c:strRef>
          </c:cat>
          <c:val>
            <c:numRef>
              <c:f>'англ мова'!$B$36:$D$36</c:f>
              <c:numCache>
                <c:formatCode>0.0%</c:formatCode>
                <c:ptCount val="3"/>
                <c:pt idx="0">
                  <c:v>0.48499999999999999</c:v>
                </c:pt>
                <c:pt idx="1">
                  <c:v>0.47499999999999998</c:v>
                </c:pt>
                <c:pt idx="2">
                  <c:v>0.49099999999999999</c:v>
                </c:pt>
              </c:numCache>
            </c:numRef>
          </c:val>
        </c:ser>
        <c:ser>
          <c:idx val="2"/>
          <c:order val="2"/>
          <c:tx>
            <c:strRef>
              <c:f>'англ мова'!$A$37</c:f>
              <c:strCache>
                <c:ptCount val="1"/>
                <c:pt idx="0">
                  <c:v>середній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956329463792152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75898286346047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533996683250332E-2"/>
                  <c:y val="-9.25925925925925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'англ мова'!$B$34:$D$34</c:f>
              <c:strCache>
                <c:ptCount val="3"/>
                <c:pt idx="0">
                  <c:v>І семестр 2014/2015</c:v>
                </c:pt>
                <c:pt idx="1">
                  <c:v>кінець 2014/2015</c:v>
                </c:pt>
                <c:pt idx="2">
                  <c:v>І семестр 2015/2016</c:v>
                </c:pt>
              </c:strCache>
            </c:strRef>
          </c:cat>
          <c:val>
            <c:numRef>
              <c:f>'англ мова'!$B$37:$D$37</c:f>
              <c:numCache>
                <c:formatCode>0.0%</c:formatCode>
                <c:ptCount val="3"/>
                <c:pt idx="0">
                  <c:v>0.30099999999999999</c:v>
                </c:pt>
                <c:pt idx="1">
                  <c:v>0.29099999999999998</c:v>
                </c:pt>
                <c:pt idx="2">
                  <c:v>0.318</c:v>
                </c:pt>
              </c:numCache>
            </c:numRef>
          </c:val>
        </c:ser>
        <c:ser>
          <c:idx val="3"/>
          <c:order val="3"/>
          <c:tx>
            <c:strRef>
              <c:f>'англ мова'!$A$38</c:f>
              <c:strCache>
                <c:ptCount val="1"/>
                <c:pt idx="0">
                  <c:v>початковий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956329463792152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745163073521283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316749585406302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'англ мова'!$B$34:$D$34</c:f>
              <c:strCache>
                <c:ptCount val="3"/>
                <c:pt idx="0">
                  <c:v>І семестр 2014/2015</c:v>
                </c:pt>
                <c:pt idx="1">
                  <c:v>кінець 2014/2015</c:v>
                </c:pt>
                <c:pt idx="2">
                  <c:v>І семестр 2015/2016</c:v>
                </c:pt>
              </c:strCache>
            </c:strRef>
          </c:cat>
          <c:val>
            <c:numRef>
              <c:f>'англ мова'!$B$38:$D$38</c:f>
              <c:numCache>
                <c:formatCode>0.0%</c:formatCode>
                <c:ptCount val="3"/>
                <c:pt idx="0">
                  <c:v>2.1000000000000001E-2</c:v>
                </c:pt>
                <c:pt idx="1">
                  <c:v>1.0999999999999999E-2</c:v>
                </c:pt>
                <c:pt idx="2">
                  <c:v>1.2E-2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3275392"/>
        <c:axId val="173277184"/>
        <c:axId val="0"/>
      </c:bar3DChart>
      <c:catAx>
        <c:axId val="1732753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3277184"/>
        <c:crosses val="autoZero"/>
        <c:auto val="1"/>
        <c:lblAlgn val="ctr"/>
        <c:lblOffset val="100"/>
        <c:noMultiLvlLbl val="0"/>
      </c:catAx>
      <c:valAx>
        <c:axId val="173277184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7327539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sz="2000" b="1" i="0" baseline="0">
                <a:effectLst/>
                <a:latin typeface="Times New Roman" pitchFamily="18" charset="0"/>
                <a:cs typeface="Times New Roman" pitchFamily="18" charset="0"/>
              </a:rPr>
              <a:t>Результати навчальних досягнень учнів ЗНЗ м. Чугуєва з англійської мови у І семестрі 2015/2016</a:t>
            </a:r>
            <a:endParaRPr lang="ru-RU" sz="20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'англ мова'!$B$55</c:f>
              <c:strCache>
                <c:ptCount val="1"/>
                <c:pt idx="0">
                  <c:v>В</c:v>
                </c:pt>
              </c:strCache>
            </c:strRef>
          </c:tx>
          <c:invertIfNegative val="0"/>
          <c:cat>
            <c:strRef>
              <c:f>'англ мова'!$A$56:$A$63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'англ мова'!$B$56:$B$63</c:f>
              <c:numCache>
                <c:formatCode>0.0%</c:formatCode>
                <c:ptCount val="8"/>
                <c:pt idx="0">
                  <c:v>0.17199999999999999</c:v>
                </c:pt>
                <c:pt idx="1">
                  <c:v>0.26</c:v>
                </c:pt>
                <c:pt idx="2">
                  <c:v>0.08</c:v>
                </c:pt>
                <c:pt idx="3">
                  <c:v>0.25700000000000001</c:v>
                </c:pt>
                <c:pt idx="4">
                  <c:v>0.13400000000000001</c:v>
                </c:pt>
                <c:pt idx="5">
                  <c:v>0.22</c:v>
                </c:pt>
                <c:pt idx="6">
                  <c:v>0.218</c:v>
                </c:pt>
                <c:pt idx="7">
                  <c:v>0.13600000000000001</c:v>
                </c:pt>
              </c:numCache>
            </c:numRef>
          </c:val>
        </c:ser>
        <c:ser>
          <c:idx val="1"/>
          <c:order val="1"/>
          <c:tx>
            <c:strRef>
              <c:f>'англ мова'!$C$55</c:f>
              <c:strCache>
                <c:ptCount val="1"/>
                <c:pt idx="0">
                  <c:v>Д</c:v>
                </c:pt>
              </c:strCache>
            </c:strRef>
          </c:tx>
          <c:invertIfNegative val="0"/>
          <c:cat>
            <c:strRef>
              <c:f>'англ мова'!$A$56:$A$63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'англ мова'!$C$56:$C$63</c:f>
              <c:numCache>
                <c:formatCode>0.0%</c:formatCode>
                <c:ptCount val="8"/>
                <c:pt idx="0">
                  <c:v>0.38300000000000001</c:v>
                </c:pt>
                <c:pt idx="1">
                  <c:v>0.49</c:v>
                </c:pt>
                <c:pt idx="2">
                  <c:v>0.47</c:v>
                </c:pt>
                <c:pt idx="3">
                  <c:v>0.63200000000000001</c:v>
                </c:pt>
                <c:pt idx="4">
                  <c:v>0.67500000000000004</c:v>
                </c:pt>
                <c:pt idx="5">
                  <c:v>0.35</c:v>
                </c:pt>
                <c:pt idx="6">
                  <c:v>0.41499999999999998</c:v>
                </c:pt>
                <c:pt idx="7">
                  <c:v>0.5</c:v>
                </c:pt>
              </c:numCache>
            </c:numRef>
          </c:val>
        </c:ser>
        <c:ser>
          <c:idx val="2"/>
          <c:order val="2"/>
          <c:tx>
            <c:strRef>
              <c:f>'англ мова'!$D$55</c:f>
              <c:strCache>
                <c:ptCount val="1"/>
                <c:pt idx="0">
                  <c:v>С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068965517241378E-2"/>
                  <c:y val="-4.06504065040650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74712643678161E-2"/>
                  <c:y val="-1.2195121951219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310344827586207E-2"/>
                  <c:y val="-8.1300813008130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8390804597701149E-2"/>
                  <c:y val="7.452488433962922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58620689655172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3.8620689655172416E-2"/>
                  <c:y val="-1.2195121951219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942528735632183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'англ мова'!$A$56:$A$63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'англ мова'!$D$56:$D$63</c:f>
              <c:numCache>
                <c:formatCode>0.0%</c:formatCode>
                <c:ptCount val="8"/>
                <c:pt idx="0">
                  <c:v>0.40400000000000003</c:v>
                </c:pt>
                <c:pt idx="1">
                  <c:v>0.25</c:v>
                </c:pt>
                <c:pt idx="2">
                  <c:v>0.39</c:v>
                </c:pt>
                <c:pt idx="3">
                  <c:v>0.111</c:v>
                </c:pt>
                <c:pt idx="4">
                  <c:v>0.312</c:v>
                </c:pt>
                <c:pt idx="5">
                  <c:v>0.43</c:v>
                </c:pt>
                <c:pt idx="6">
                  <c:v>0.36699999999999999</c:v>
                </c:pt>
                <c:pt idx="7">
                  <c:v>0.35399999999999998</c:v>
                </c:pt>
              </c:numCache>
            </c:numRef>
          </c:val>
        </c:ser>
        <c:ser>
          <c:idx val="3"/>
          <c:order val="3"/>
          <c:tx>
            <c:strRef>
              <c:f>'англ мова'!$E$55</c:f>
              <c:strCache>
                <c:ptCount val="1"/>
                <c:pt idx="0">
                  <c:v>П</c:v>
                </c:pt>
              </c:strCache>
            </c:strRef>
          </c:tx>
          <c:invertIfNegative val="0"/>
          <c:dLbls>
            <c:dLbl>
              <c:idx val="4"/>
              <c:layout>
                <c:manualLayout>
                  <c:x val="2.206896551724131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3908045977011495E-2"/>
                  <c:y val="-3.2520325203252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2068965517241378E-2"/>
                  <c:y val="-1.2195121951219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3.1264367816091952E-2"/>
                  <c:y val="-4.06504065040650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'англ мова'!$A$56:$A$63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'англ мова'!$E$56:$E$63</c:f>
              <c:numCache>
                <c:formatCode>0.0%</c:formatCode>
                <c:ptCount val="8"/>
                <c:pt idx="0">
                  <c:v>4.1000000000000002E-2</c:v>
                </c:pt>
                <c:pt idx="1">
                  <c:v>0</c:v>
                </c:pt>
                <c:pt idx="2">
                  <c:v>0.06</c:v>
                </c:pt>
                <c:pt idx="3">
                  <c:v>0</c:v>
                </c:pt>
                <c:pt idx="4">
                  <c:v>8.9999999999999993E-3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0311040"/>
        <c:axId val="173279872"/>
        <c:axId val="0"/>
      </c:bar3DChart>
      <c:catAx>
        <c:axId val="1703110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3279872"/>
        <c:crosses val="autoZero"/>
        <c:auto val="1"/>
        <c:lblAlgn val="ctr"/>
        <c:lblOffset val="100"/>
        <c:noMultiLvlLbl val="0"/>
      </c:catAx>
      <c:valAx>
        <c:axId val="173279872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703110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sz="2000" b="1" i="0" baseline="0">
                <a:effectLst/>
                <a:latin typeface="Times New Roman" pitchFamily="18" charset="0"/>
                <a:cs typeface="Times New Roman" pitchFamily="18" charset="0"/>
              </a:rPr>
              <a:t>Результати навчальних досягнень учнів з математики у І семестрі 2015/2016</a:t>
            </a:r>
            <a:endParaRPr lang="ru-RU" sz="20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матем.!$B$4</c:f>
              <c:strCache>
                <c:ptCount val="1"/>
                <c:pt idx="0">
                  <c:v>В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матем.!$A$5:$A$8</c:f>
              <c:strCache>
                <c:ptCount val="4"/>
                <c:pt idx="0">
                  <c:v>математика5-6 класи</c:v>
                </c:pt>
                <c:pt idx="1">
                  <c:v>алгебра</c:v>
                </c:pt>
                <c:pt idx="2">
                  <c:v>геометрія 7-11 класи</c:v>
                </c:pt>
                <c:pt idx="3">
                  <c:v>математика 10-11класи (філогічний профіль)</c:v>
                </c:pt>
              </c:strCache>
            </c:strRef>
          </c:cat>
          <c:val>
            <c:numRef>
              <c:f>матем.!$B$5:$B$8</c:f>
              <c:numCache>
                <c:formatCode>0.0%</c:formatCode>
                <c:ptCount val="4"/>
                <c:pt idx="0">
                  <c:v>0.17199999999999999</c:v>
                </c:pt>
                <c:pt idx="1">
                  <c:v>0.108</c:v>
                </c:pt>
                <c:pt idx="2">
                  <c:v>0.109</c:v>
                </c:pt>
                <c:pt idx="3">
                  <c:v>0.153</c:v>
                </c:pt>
              </c:numCache>
            </c:numRef>
          </c:val>
        </c:ser>
        <c:ser>
          <c:idx val="1"/>
          <c:order val="1"/>
          <c:tx>
            <c:strRef>
              <c:f>матем.!$C$4</c:f>
              <c:strCache>
                <c:ptCount val="1"/>
                <c:pt idx="0">
                  <c:v>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матем.!$A$5:$A$8</c:f>
              <c:strCache>
                <c:ptCount val="4"/>
                <c:pt idx="0">
                  <c:v>математика5-6 класи</c:v>
                </c:pt>
                <c:pt idx="1">
                  <c:v>алгебра</c:v>
                </c:pt>
                <c:pt idx="2">
                  <c:v>геометрія 7-11 класи</c:v>
                </c:pt>
                <c:pt idx="3">
                  <c:v>математика 10-11класи (філогічний профіль)</c:v>
                </c:pt>
              </c:strCache>
            </c:strRef>
          </c:cat>
          <c:val>
            <c:numRef>
              <c:f>матем.!$C$5:$C$8</c:f>
              <c:numCache>
                <c:formatCode>0.0%</c:formatCode>
                <c:ptCount val="4"/>
                <c:pt idx="0">
                  <c:v>0.46700000000000003</c:v>
                </c:pt>
                <c:pt idx="1">
                  <c:v>0.41199999999999998</c:v>
                </c:pt>
                <c:pt idx="2">
                  <c:v>0.40100000000000002</c:v>
                </c:pt>
                <c:pt idx="3">
                  <c:v>0.307</c:v>
                </c:pt>
              </c:numCache>
            </c:numRef>
          </c:val>
        </c:ser>
        <c:ser>
          <c:idx val="2"/>
          <c:order val="2"/>
          <c:tx>
            <c:strRef>
              <c:f>матем.!$D$4</c:f>
              <c:strCache>
                <c:ptCount val="1"/>
                <c:pt idx="0">
                  <c:v>С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974951830443159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121387283236993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19460500963391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560693641618497E-2"/>
                  <c:y val="-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матем.!$A$5:$A$8</c:f>
              <c:strCache>
                <c:ptCount val="4"/>
                <c:pt idx="0">
                  <c:v>математика5-6 класи</c:v>
                </c:pt>
                <c:pt idx="1">
                  <c:v>алгебра</c:v>
                </c:pt>
                <c:pt idx="2">
                  <c:v>геометрія 7-11 класи</c:v>
                </c:pt>
                <c:pt idx="3">
                  <c:v>математика 10-11класи (філогічний профіль)</c:v>
                </c:pt>
              </c:strCache>
            </c:strRef>
          </c:cat>
          <c:val>
            <c:numRef>
              <c:f>матем.!$D$5:$D$8</c:f>
              <c:numCache>
                <c:formatCode>0.0%</c:formatCode>
                <c:ptCount val="4"/>
                <c:pt idx="0">
                  <c:v>0.34499999999999997</c:v>
                </c:pt>
                <c:pt idx="1">
                  <c:v>0.44600000000000001</c:v>
                </c:pt>
                <c:pt idx="2">
                  <c:v>0.45800000000000002</c:v>
                </c:pt>
                <c:pt idx="3">
                  <c:v>0.47499999999999998</c:v>
                </c:pt>
              </c:numCache>
            </c:numRef>
          </c:val>
        </c:ser>
        <c:ser>
          <c:idx val="3"/>
          <c:order val="3"/>
          <c:tx>
            <c:strRef>
              <c:f>матем.!$E$4</c:f>
              <c:strCache>
                <c:ptCount val="1"/>
                <c:pt idx="0">
                  <c:v>П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121387283236993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121387283236993E-2"/>
                  <c:y val="-1.3888888888888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121387283236993E-2"/>
                  <c:y val="-1.8518518518518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26782273603082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матем.!$A$5:$A$8</c:f>
              <c:strCache>
                <c:ptCount val="4"/>
                <c:pt idx="0">
                  <c:v>математика5-6 класи</c:v>
                </c:pt>
                <c:pt idx="1">
                  <c:v>алгебра</c:v>
                </c:pt>
                <c:pt idx="2">
                  <c:v>геометрія 7-11 класи</c:v>
                </c:pt>
                <c:pt idx="3">
                  <c:v>математика 10-11класи (філогічний профіль)</c:v>
                </c:pt>
              </c:strCache>
            </c:strRef>
          </c:cat>
          <c:val>
            <c:numRef>
              <c:f>матем.!$E$5:$E$8</c:f>
              <c:numCache>
                <c:formatCode>0.0%</c:formatCode>
                <c:ptCount val="4"/>
                <c:pt idx="0">
                  <c:v>1.6E-2</c:v>
                </c:pt>
                <c:pt idx="1">
                  <c:v>3.4000000000000002E-2</c:v>
                </c:pt>
                <c:pt idx="2">
                  <c:v>3.2000000000000001E-2</c:v>
                </c:pt>
                <c:pt idx="3">
                  <c:v>6.6000000000000003E-2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3393408"/>
        <c:axId val="173394944"/>
        <c:axId val="0"/>
      </c:bar3DChart>
      <c:catAx>
        <c:axId val="1733934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3394944"/>
        <c:crosses val="autoZero"/>
        <c:auto val="1"/>
        <c:lblAlgn val="ctr"/>
        <c:lblOffset val="100"/>
        <c:noMultiLvlLbl val="0"/>
      </c:catAx>
      <c:valAx>
        <c:axId val="173394944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7339340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sz="2000" b="1" i="0" baseline="0">
                <a:effectLst/>
                <a:latin typeface="Times New Roman" pitchFamily="18" charset="0"/>
                <a:cs typeface="Times New Roman" pitchFamily="18" charset="0"/>
              </a:rPr>
              <a:t>Рівні навчальних досягнень учнів 3-4 класів у І семестрі 2015/2016 порівняно з кінцем року та І семестром 2014/2015</a:t>
            </a:r>
            <a:endParaRPr lang="ru-RU" sz="200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sz="2000" b="1" i="0" baseline="0"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'3-4 клас'!$A$35</c:f>
              <c:strCache>
                <c:ptCount val="1"/>
                <c:pt idx="0">
                  <c:v>І семестр 2014/2015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'3-4 клас'!$B$34:$E$34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'3-4 клас'!$B$35:$E$35</c:f>
              <c:numCache>
                <c:formatCode>0.0%</c:formatCode>
                <c:ptCount val="4"/>
                <c:pt idx="0">
                  <c:v>0.14799999999999999</c:v>
                </c:pt>
                <c:pt idx="1">
                  <c:v>0.46400000000000002</c:v>
                </c:pt>
                <c:pt idx="2">
                  <c:v>0.378</c:v>
                </c:pt>
                <c:pt idx="3">
                  <c:v>0.01</c:v>
                </c:pt>
              </c:numCache>
            </c:numRef>
          </c:val>
        </c:ser>
        <c:ser>
          <c:idx val="1"/>
          <c:order val="1"/>
          <c:tx>
            <c:strRef>
              <c:f>'3-4 клас'!$A$36</c:f>
              <c:strCache>
                <c:ptCount val="1"/>
                <c:pt idx="0">
                  <c:v>кінець 2014/2015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2.0118881418996083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802924539361145E-2"/>
                  <c:y val="-0.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947870638904819E-2"/>
                  <c:y val="-3.33333333333333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745584742191179E-3"/>
                  <c:y val="-2.4557749560878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'3-4 клас'!$B$34:$E$34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'3-4 клас'!$B$36:$E$36</c:f>
              <c:numCache>
                <c:formatCode>0.0%</c:formatCode>
                <c:ptCount val="4"/>
                <c:pt idx="0">
                  <c:v>0.17100000000000001</c:v>
                </c:pt>
                <c:pt idx="1">
                  <c:v>0.48499999999999999</c:v>
                </c:pt>
                <c:pt idx="2">
                  <c:v>0.34</c:v>
                </c:pt>
                <c:pt idx="3">
                  <c:v>4.0000000000000001E-3</c:v>
                </c:pt>
              </c:numCache>
            </c:numRef>
          </c:val>
        </c:ser>
        <c:ser>
          <c:idx val="2"/>
          <c:order val="2"/>
          <c:tx>
            <c:strRef>
              <c:f>'3-4 клас'!$A$37</c:f>
              <c:strCache>
                <c:ptCount val="1"/>
                <c:pt idx="0">
                  <c:v>І семестр 2015/2016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2.011888141899608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5724730497718372E-2"/>
                  <c:y val="-0.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1211698157444641E-2"/>
                  <c:y val="-3.33333333333333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3524741511732854E-2"/>
                  <c:y val="-1.11626134367630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'3-4 клас'!$B$34:$E$34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'3-4 клас'!$B$37:$E$37</c:f>
              <c:numCache>
                <c:formatCode>0.0%</c:formatCode>
                <c:ptCount val="4"/>
                <c:pt idx="0">
                  <c:v>0.122</c:v>
                </c:pt>
                <c:pt idx="1">
                  <c:v>0.50700000000000001</c:v>
                </c:pt>
                <c:pt idx="2">
                  <c:v>0.35499999999999998</c:v>
                </c:pt>
                <c:pt idx="3">
                  <c:v>1.6E-2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1032960"/>
        <c:axId val="151034496"/>
        <c:axId val="0"/>
      </c:bar3DChart>
      <c:catAx>
        <c:axId val="1510329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1034496"/>
        <c:crosses val="autoZero"/>
        <c:auto val="1"/>
        <c:lblAlgn val="ctr"/>
        <c:lblOffset val="100"/>
        <c:noMultiLvlLbl val="0"/>
      </c:catAx>
      <c:valAx>
        <c:axId val="151034496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5103296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4"/>
    </mc:Choice>
    <mc:Fallback>
      <c:style val="14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sz="2000" b="1" i="0" baseline="0">
                <a:effectLst/>
                <a:latin typeface="Times New Roman" pitchFamily="18" charset="0"/>
                <a:cs typeface="Times New Roman" pitchFamily="18" charset="0"/>
              </a:rPr>
              <a:t>Рейтинг предметів за результатами І семестру 2015/2016</a:t>
            </a:r>
            <a:endParaRPr lang="ru-RU" sz="20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4.622222222222222E-2"/>
          <c:w val="0.96862744745771157"/>
          <c:h val="0.8297717585301837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Лист3!$A$4:$A$10</c:f>
              <c:strCache>
                <c:ptCount val="7"/>
                <c:pt idx="0">
                  <c:v>українська література</c:v>
                </c:pt>
                <c:pt idx="1">
                  <c:v>історія України</c:v>
                </c:pt>
                <c:pt idx="2">
                  <c:v>англійська мова</c:v>
                </c:pt>
                <c:pt idx="3">
                  <c:v>українська мова</c:v>
                </c:pt>
                <c:pt idx="4">
                  <c:v>математика</c:v>
                </c:pt>
                <c:pt idx="5">
                  <c:v>алгебра</c:v>
                </c:pt>
                <c:pt idx="6">
                  <c:v>геометрія</c:v>
                </c:pt>
              </c:strCache>
            </c:strRef>
          </c:cat>
          <c:val>
            <c:numRef>
              <c:f>Лист3!$B$4:$B$10</c:f>
              <c:numCache>
                <c:formatCode>0.0%</c:formatCode>
                <c:ptCount val="7"/>
                <c:pt idx="0">
                  <c:v>0.73799999999999999</c:v>
                </c:pt>
                <c:pt idx="1">
                  <c:v>0.71299999999999997</c:v>
                </c:pt>
                <c:pt idx="2">
                  <c:v>0.68600000000000005</c:v>
                </c:pt>
                <c:pt idx="3">
                  <c:v>0.63600000000000001</c:v>
                </c:pt>
                <c:pt idx="4">
                  <c:v>0.60799999999999998</c:v>
                </c:pt>
                <c:pt idx="5">
                  <c:v>0.52</c:v>
                </c:pt>
                <c:pt idx="6">
                  <c:v>0.51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6428160"/>
        <c:axId val="151782528"/>
        <c:axId val="0"/>
      </c:bar3DChart>
      <c:catAx>
        <c:axId val="1164281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 i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1782528"/>
        <c:crosses val="autoZero"/>
        <c:auto val="1"/>
        <c:lblAlgn val="ctr"/>
        <c:lblOffset val="100"/>
        <c:noMultiLvlLbl val="0"/>
      </c:catAx>
      <c:valAx>
        <c:axId val="151782528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164281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sz="2000" b="1" i="0" baseline="0">
                <a:effectLst/>
                <a:latin typeface="Times New Roman" pitchFamily="18" charset="0"/>
                <a:cs typeface="Times New Roman" pitchFamily="18" charset="0"/>
              </a:rPr>
              <a:t>Рівні навчальних досягнень учнів 5-9 класів у І семестрі 2015/2016 порівняно з кінцем року та І семестром 2014/2015</a:t>
            </a:r>
            <a:endParaRPr lang="ru-RU" sz="20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'5-9 клас'!$A$38</c:f>
              <c:strCache>
                <c:ptCount val="1"/>
                <c:pt idx="0">
                  <c:v>І семестр 2014/2015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'5-9 клас'!$B$37:$E$37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'5-9 клас'!$B$38:$E$38</c:f>
              <c:numCache>
                <c:formatCode>0.0%</c:formatCode>
                <c:ptCount val="4"/>
                <c:pt idx="0">
                  <c:v>3.5999999999999997E-2</c:v>
                </c:pt>
                <c:pt idx="1">
                  <c:v>0.33200000000000002</c:v>
                </c:pt>
                <c:pt idx="2">
                  <c:v>0.53800000000000003</c:v>
                </c:pt>
                <c:pt idx="3">
                  <c:v>9.4E-2</c:v>
                </c:pt>
              </c:numCache>
            </c:numRef>
          </c:val>
        </c:ser>
        <c:ser>
          <c:idx val="1"/>
          <c:order val="1"/>
          <c:tx>
            <c:strRef>
              <c:f>'5-9 клас'!$A$39</c:f>
              <c:strCache>
                <c:ptCount val="1"/>
                <c:pt idx="0">
                  <c:v>кінець 2014/2015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1"/>
              <c:layout>
                <c:manualLayout>
                  <c:x val="1.8547140649149921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547140649149921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303967027305513E-2"/>
                  <c:y val="-1.3888888888888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'5-9 клас'!$B$37:$E$37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'5-9 клас'!$B$39:$E$39</c:f>
              <c:numCache>
                <c:formatCode>0.0%</c:formatCode>
                <c:ptCount val="4"/>
                <c:pt idx="0">
                  <c:v>7.2999999999999995E-2</c:v>
                </c:pt>
                <c:pt idx="1">
                  <c:v>0.36199999999999999</c:v>
                </c:pt>
                <c:pt idx="2">
                  <c:v>0.54200000000000004</c:v>
                </c:pt>
                <c:pt idx="3">
                  <c:v>5.2999999999999999E-2</c:v>
                </c:pt>
              </c:numCache>
            </c:numRef>
          </c:val>
        </c:ser>
        <c:ser>
          <c:idx val="2"/>
          <c:order val="2"/>
          <c:tx>
            <c:strRef>
              <c:f>'5-9 клас'!$A$40</c:f>
              <c:strCache>
                <c:ptCount val="1"/>
                <c:pt idx="0">
                  <c:v>І семестр 2015/2016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1.6486347243688821E-2"/>
                  <c:y val="-8.48755627201332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851107676455434E-2"/>
                  <c:y val="-1.8518518518518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3276499247485875E-2"/>
                  <c:y val="-3.2407407407407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8851107676455434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'5-9 клас'!$B$37:$E$37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'5-9 клас'!$B$40:$E$40</c:f>
              <c:numCache>
                <c:formatCode>0.0%</c:formatCode>
                <c:ptCount val="4"/>
                <c:pt idx="0">
                  <c:v>4.9000000000000002E-2</c:v>
                </c:pt>
                <c:pt idx="1">
                  <c:v>0.32</c:v>
                </c:pt>
                <c:pt idx="2">
                  <c:v>0.55900000000000005</c:v>
                </c:pt>
                <c:pt idx="3">
                  <c:v>7.1999999999999995E-2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0948096"/>
        <c:axId val="150962176"/>
        <c:axId val="0"/>
      </c:bar3DChart>
      <c:catAx>
        <c:axId val="1509480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0962176"/>
        <c:crosses val="autoZero"/>
        <c:auto val="1"/>
        <c:lblAlgn val="ctr"/>
        <c:lblOffset val="100"/>
        <c:noMultiLvlLbl val="0"/>
      </c:catAx>
      <c:valAx>
        <c:axId val="150962176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5094809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sz="2000" b="1" i="0" baseline="0">
                <a:effectLst/>
                <a:latin typeface="Times New Roman" pitchFamily="18" charset="0"/>
                <a:cs typeface="Times New Roman" pitchFamily="18" charset="0"/>
              </a:rPr>
              <a:t>Рівні навчальних досягнень учнів 10-11 класів у І семестрі 2015/2016 порівняно з кінцем року та І семестром 2014/2015</a:t>
            </a:r>
            <a:endParaRPr lang="ru-RU" sz="20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'10-11 клас'!$A$30</c:f>
              <c:strCache>
                <c:ptCount val="1"/>
                <c:pt idx="0">
                  <c:v>І семестр 2014/2015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'10-11 клас'!$B$29:$E$29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'10-11 клас'!$B$30:$E$30</c:f>
              <c:numCache>
                <c:formatCode>0.0%</c:formatCode>
                <c:ptCount val="4"/>
                <c:pt idx="0">
                  <c:v>0.10199999999999999</c:v>
                </c:pt>
                <c:pt idx="1">
                  <c:v>0.34499999999999997</c:v>
                </c:pt>
                <c:pt idx="2">
                  <c:v>0.51</c:v>
                </c:pt>
                <c:pt idx="3">
                  <c:v>4.2999999999999997E-2</c:v>
                </c:pt>
              </c:numCache>
            </c:numRef>
          </c:val>
        </c:ser>
        <c:ser>
          <c:idx val="1"/>
          <c:order val="1"/>
          <c:tx>
            <c:strRef>
              <c:f>'10-11 клас'!$A$31</c:f>
              <c:strCache>
                <c:ptCount val="1"/>
                <c:pt idx="0">
                  <c:v>кінець 2014/2015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1.3017201301720131E-2"/>
                  <c:y val="-2.53968253968253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5760111576011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736401673640166E-2"/>
                  <c:y val="-4.12698412698412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'10-11 клас'!$B$29:$E$29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'10-11 клас'!$B$31:$E$31</c:f>
              <c:numCache>
                <c:formatCode>0.0%</c:formatCode>
                <c:ptCount val="4"/>
                <c:pt idx="0">
                  <c:v>9.8000000000000004E-2</c:v>
                </c:pt>
                <c:pt idx="1">
                  <c:v>0.432</c:v>
                </c:pt>
                <c:pt idx="2">
                  <c:v>0.43</c:v>
                </c:pt>
                <c:pt idx="3">
                  <c:v>0.04</c:v>
                </c:pt>
              </c:numCache>
            </c:numRef>
          </c:val>
        </c:ser>
        <c:ser>
          <c:idx val="2"/>
          <c:order val="2"/>
          <c:tx>
            <c:strRef>
              <c:f>'10-11 клас'!$A$32</c:f>
              <c:strCache>
                <c:ptCount val="1"/>
                <c:pt idx="0">
                  <c:v>І семестр 2015/2016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3.1613203161320318E-2"/>
                  <c:y val="-1.90476190476190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596001859600187E-2"/>
                  <c:y val="-9.52380952380952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3472803347280332E-2"/>
                  <c:y val="-3.8095238095238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'10-11 клас'!$B$29:$E$29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'10-11 клас'!$B$32:$E$32</c:f>
              <c:numCache>
                <c:formatCode>0.0%</c:formatCode>
                <c:ptCount val="4"/>
                <c:pt idx="0">
                  <c:v>0.10100000000000001</c:v>
                </c:pt>
                <c:pt idx="1">
                  <c:v>0.34599999999999997</c:v>
                </c:pt>
                <c:pt idx="2">
                  <c:v>0.46200000000000002</c:v>
                </c:pt>
                <c:pt idx="3">
                  <c:v>9.0999999999999998E-2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5270016"/>
        <c:axId val="115271552"/>
        <c:axId val="0"/>
      </c:bar3DChart>
      <c:catAx>
        <c:axId val="1152700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5271552"/>
        <c:crosses val="autoZero"/>
        <c:auto val="1"/>
        <c:lblAlgn val="ctr"/>
        <c:lblOffset val="100"/>
        <c:noMultiLvlLbl val="0"/>
      </c:catAx>
      <c:valAx>
        <c:axId val="115271552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1527001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uk-UA" sz="2400" b="1" i="0" baseline="0">
                <a:effectLst/>
                <a:latin typeface="Times New Roman" pitchFamily="18" charset="0"/>
                <a:cs typeface="Times New Roman" pitchFamily="18" charset="0"/>
              </a:rPr>
              <a:t>Аналіз навчальних досягнень учнів ЗНЗ </a:t>
            </a:r>
          </a:p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uk-UA" sz="2400" b="1" i="0" baseline="0">
                <a:effectLst/>
                <a:latin typeface="Times New Roman" pitchFamily="18" charset="0"/>
                <a:cs typeface="Times New Roman" pitchFamily="18" charset="0"/>
              </a:rPr>
              <a:t>м. Чугуєва у І семестрі 2015/2016</a:t>
            </a:r>
            <a:endParaRPr lang="ru-RU" sz="24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'навч досягн'!$B$3</c:f>
              <c:strCache>
                <c:ptCount val="1"/>
                <c:pt idx="0">
                  <c:v>високий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'навч досягн'!$A$4:$A$7</c:f>
              <c:strCache>
                <c:ptCount val="4"/>
                <c:pt idx="0">
                  <c:v>3-4 клас</c:v>
                </c:pt>
                <c:pt idx="1">
                  <c:v>5-9 клас</c:v>
                </c:pt>
                <c:pt idx="2">
                  <c:v>10-11 клас</c:v>
                </c:pt>
                <c:pt idx="3">
                  <c:v>3-11 клас</c:v>
                </c:pt>
              </c:strCache>
            </c:strRef>
          </c:cat>
          <c:val>
            <c:numRef>
              <c:f>'навч досягн'!$B$4:$B$7</c:f>
              <c:numCache>
                <c:formatCode>0.0%</c:formatCode>
                <c:ptCount val="4"/>
                <c:pt idx="0">
                  <c:v>0.122</c:v>
                </c:pt>
                <c:pt idx="1">
                  <c:v>4.9000000000000002E-2</c:v>
                </c:pt>
                <c:pt idx="2">
                  <c:v>0.10100000000000001</c:v>
                </c:pt>
                <c:pt idx="3">
                  <c:v>7.5999999999999998E-2</c:v>
                </c:pt>
              </c:numCache>
            </c:numRef>
          </c:val>
        </c:ser>
        <c:ser>
          <c:idx val="1"/>
          <c:order val="1"/>
          <c:tx>
            <c:strRef>
              <c:f>'навч досягн'!$C$3</c:f>
              <c:strCache>
                <c:ptCount val="1"/>
                <c:pt idx="0">
                  <c:v>достатній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'навч досягн'!$A$4:$A$7</c:f>
              <c:strCache>
                <c:ptCount val="4"/>
                <c:pt idx="0">
                  <c:v>3-4 клас</c:v>
                </c:pt>
                <c:pt idx="1">
                  <c:v>5-9 клас</c:v>
                </c:pt>
                <c:pt idx="2">
                  <c:v>10-11 клас</c:v>
                </c:pt>
                <c:pt idx="3">
                  <c:v>3-11 клас</c:v>
                </c:pt>
              </c:strCache>
            </c:strRef>
          </c:cat>
          <c:val>
            <c:numRef>
              <c:f>'навч досягн'!$C$4:$C$7</c:f>
              <c:numCache>
                <c:formatCode>0.0%</c:formatCode>
                <c:ptCount val="4"/>
                <c:pt idx="0">
                  <c:v>0.50700000000000001</c:v>
                </c:pt>
                <c:pt idx="1">
                  <c:v>0.32</c:v>
                </c:pt>
                <c:pt idx="2">
                  <c:v>0.34599999999999997</c:v>
                </c:pt>
                <c:pt idx="3">
                  <c:v>0.377</c:v>
                </c:pt>
              </c:numCache>
            </c:numRef>
          </c:val>
        </c:ser>
        <c:ser>
          <c:idx val="2"/>
          <c:order val="2"/>
          <c:tx>
            <c:strRef>
              <c:f>'навч досягн'!$D$3</c:f>
              <c:strCache>
                <c:ptCount val="1"/>
                <c:pt idx="0">
                  <c:v>середній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287108371854134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'навч досягн'!$A$4:$A$7</c:f>
              <c:strCache>
                <c:ptCount val="4"/>
                <c:pt idx="0">
                  <c:v>3-4 клас</c:v>
                </c:pt>
                <c:pt idx="1">
                  <c:v>5-9 клас</c:v>
                </c:pt>
                <c:pt idx="2">
                  <c:v>10-11 клас</c:v>
                </c:pt>
                <c:pt idx="3">
                  <c:v>3-11 клас</c:v>
                </c:pt>
              </c:strCache>
            </c:strRef>
          </c:cat>
          <c:val>
            <c:numRef>
              <c:f>'навч досягн'!$D$4:$D$7</c:f>
              <c:numCache>
                <c:formatCode>0.0%</c:formatCode>
                <c:ptCount val="4"/>
                <c:pt idx="0">
                  <c:v>0.35499999999999998</c:v>
                </c:pt>
                <c:pt idx="1">
                  <c:v>0.55900000000000005</c:v>
                </c:pt>
                <c:pt idx="2">
                  <c:v>0.46200000000000002</c:v>
                </c:pt>
                <c:pt idx="3">
                  <c:v>0.48899999999999999</c:v>
                </c:pt>
              </c:numCache>
            </c:numRef>
          </c:val>
        </c:ser>
        <c:ser>
          <c:idx val="3"/>
          <c:order val="3"/>
          <c:tx>
            <c:strRef>
              <c:f>'навч досягн'!$E$3</c:f>
              <c:strCache>
                <c:ptCount val="1"/>
                <c:pt idx="0">
                  <c:v>початковий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2.05444273240883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816640986132512E-2"/>
                  <c:y val="-3.41005967604433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876219825372367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'навч досягн'!$A$4:$A$7</c:f>
              <c:strCache>
                <c:ptCount val="4"/>
                <c:pt idx="0">
                  <c:v>3-4 клас</c:v>
                </c:pt>
                <c:pt idx="1">
                  <c:v>5-9 клас</c:v>
                </c:pt>
                <c:pt idx="2">
                  <c:v>10-11 клас</c:v>
                </c:pt>
                <c:pt idx="3">
                  <c:v>3-11 клас</c:v>
                </c:pt>
              </c:strCache>
            </c:strRef>
          </c:cat>
          <c:val>
            <c:numRef>
              <c:f>'навч досягн'!$E$4:$E$7</c:f>
              <c:numCache>
                <c:formatCode>0.0%</c:formatCode>
                <c:ptCount val="4"/>
                <c:pt idx="0">
                  <c:v>1.6E-2</c:v>
                </c:pt>
                <c:pt idx="1">
                  <c:v>7.1999999999999995E-2</c:v>
                </c:pt>
                <c:pt idx="2">
                  <c:v>9.0999999999999998E-2</c:v>
                </c:pt>
                <c:pt idx="3">
                  <c:v>5.8999999999999997E-2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4996352"/>
        <c:axId val="114997888"/>
        <c:axId val="0"/>
      </c:bar3DChart>
      <c:catAx>
        <c:axId val="1149963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997888"/>
        <c:crosses val="autoZero"/>
        <c:auto val="1"/>
        <c:lblAlgn val="ctr"/>
        <c:lblOffset val="100"/>
        <c:noMultiLvlLbl val="0"/>
      </c:catAx>
      <c:valAx>
        <c:axId val="114997888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1499635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600" i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uk-UA" sz="2400" b="1" i="0" baseline="0">
                <a:effectLst/>
                <a:latin typeface="Times New Roman" pitchFamily="18" charset="0"/>
                <a:cs typeface="Times New Roman" pitchFamily="18" charset="0"/>
              </a:rPr>
              <a:t>Аналіз навчальних досягнень учнів у І семестрі 2015/2016 у розрізі навчальних закладів</a:t>
            </a:r>
            <a:endParaRPr lang="ru-RU" sz="240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398698922212768E-2"/>
          <c:y val="0.19484777517564403"/>
          <c:w val="0.95920260215557451"/>
          <c:h val="0.6365351871999606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'у розрізі навч закл'!$B$3</c:f>
              <c:strCache>
                <c:ptCount val="1"/>
                <c:pt idx="0">
                  <c:v>В+Д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 розрізі навч закл'!$A$4:$A$12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'у розрізі навч закл'!$B$4:$B$12</c:f>
              <c:numCache>
                <c:formatCode>0%</c:formatCode>
                <c:ptCount val="9"/>
                <c:pt idx="0">
                  <c:v>0.4</c:v>
                </c:pt>
                <c:pt idx="1">
                  <c:v>0.49</c:v>
                </c:pt>
                <c:pt idx="2">
                  <c:v>0.49</c:v>
                </c:pt>
                <c:pt idx="3">
                  <c:v>0.6</c:v>
                </c:pt>
                <c:pt idx="4">
                  <c:v>0.4</c:v>
                </c:pt>
                <c:pt idx="5">
                  <c:v>0.38</c:v>
                </c:pt>
                <c:pt idx="6">
                  <c:v>0.44</c:v>
                </c:pt>
                <c:pt idx="7">
                  <c:v>0.44</c:v>
                </c:pt>
              </c:numCache>
            </c:numRef>
          </c:val>
        </c:ser>
        <c:ser>
          <c:idx val="1"/>
          <c:order val="1"/>
          <c:tx>
            <c:strRef>
              <c:f>'у розрізі навч закл'!$C$3</c:f>
              <c:strCache>
                <c:ptCount val="1"/>
                <c:pt idx="0">
                  <c:v>С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1"/>
              <c:layout>
                <c:manualLayout>
                  <c:x val="1.483541739797292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8984457271953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12656304847969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 розрізі навч закл'!$A$4:$A$12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'у розрізі навч закл'!$C$4:$C$12</c:f>
              <c:numCache>
                <c:formatCode>0%</c:formatCode>
                <c:ptCount val="9"/>
                <c:pt idx="0">
                  <c:v>0.48</c:v>
                </c:pt>
                <c:pt idx="1">
                  <c:v>0.51</c:v>
                </c:pt>
                <c:pt idx="2">
                  <c:v>0.41</c:v>
                </c:pt>
                <c:pt idx="3">
                  <c:v>0.4</c:v>
                </c:pt>
                <c:pt idx="4">
                  <c:v>0.54</c:v>
                </c:pt>
                <c:pt idx="5">
                  <c:v>0.6</c:v>
                </c:pt>
                <c:pt idx="6">
                  <c:v>0.47</c:v>
                </c:pt>
                <c:pt idx="7">
                  <c:v>0.5</c:v>
                </c:pt>
              </c:numCache>
            </c:numRef>
          </c:val>
        </c:ser>
        <c:ser>
          <c:idx val="2"/>
          <c:order val="2"/>
          <c:tx>
            <c:strRef>
              <c:f>'у розрізі навч закл'!$D$3</c:f>
              <c:strCache>
                <c:ptCount val="1"/>
                <c:pt idx="0">
                  <c:v>П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2.225312609695938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68984457271953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83541739797292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68984457271953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12656304847969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11265630484797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298099022322630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225312609695938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 розрізі навч закл'!$A$4:$A$12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'у розрізі навч закл'!$D$4:$D$12</c:f>
              <c:numCache>
                <c:formatCode>0%</c:formatCode>
                <c:ptCount val="9"/>
                <c:pt idx="0">
                  <c:v>0.12</c:v>
                </c:pt>
                <c:pt idx="1">
                  <c:v>0</c:v>
                </c:pt>
                <c:pt idx="2">
                  <c:v>0.1</c:v>
                </c:pt>
                <c:pt idx="3">
                  <c:v>0</c:v>
                </c:pt>
                <c:pt idx="4">
                  <c:v>0.06</c:v>
                </c:pt>
                <c:pt idx="5">
                  <c:v>0.02</c:v>
                </c:pt>
                <c:pt idx="6">
                  <c:v>0.09</c:v>
                </c:pt>
                <c:pt idx="7">
                  <c:v>0.06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4975872"/>
        <c:axId val="114978176"/>
        <c:axId val="0"/>
      </c:bar3DChart>
      <c:catAx>
        <c:axId val="1149758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978176"/>
        <c:crosses val="autoZero"/>
        <c:auto val="1"/>
        <c:lblAlgn val="ctr"/>
        <c:lblOffset val="100"/>
        <c:noMultiLvlLbl val="0"/>
      </c:catAx>
      <c:valAx>
        <c:axId val="11497817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149758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85824729472659322"/>
          <c:y val="0.57195030949000225"/>
          <c:w val="0.13654176491236883"/>
          <c:h val="5.6464991056445812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uk-UA" sz="1800" b="1" i="0" baseline="0">
                <a:effectLst/>
                <a:latin typeface="Times New Roman" pitchFamily="18" charset="0"/>
                <a:cs typeface="Times New Roman" pitchFamily="18" charset="0"/>
              </a:rPr>
              <a:t>Рівні навчальних досягнень учнів 5-11 класів з української мови та літератури у І семестрі 2015/2016</a:t>
            </a:r>
            <a:endParaRPr lang="ru-RU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'укр м + укр літ'!$A$4</c:f>
              <c:strCache>
                <c:ptCount val="1"/>
                <c:pt idx="0">
                  <c:v>високий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5204249336280642E-3"/>
                  <c:y val="-1.5828013411615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2.26114477308789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літ'!$B$3:$C$3</c:f>
              <c:strCache>
                <c:ptCount val="2"/>
                <c:pt idx="0">
                  <c:v>українська мова</c:v>
                </c:pt>
                <c:pt idx="1">
                  <c:v>українська література</c:v>
                </c:pt>
              </c:strCache>
            </c:strRef>
          </c:cat>
          <c:val>
            <c:numRef>
              <c:f>'укр м + укр літ'!$B$4:$C$4</c:f>
              <c:numCache>
                <c:formatCode>0.0%</c:formatCode>
                <c:ptCount val="2"/>
                <c:pt idx="0">
                  <c:v>0.128</c:v>
                </c:pt>
                <c:pt idx="1">
                  <c:v>0.22900000000000001</c:v>
                </c:pt>
              </c:numCache>
            </c:numRef>
          </c:val>
        </c:ser>
        <c:ser>
          <c:idx val="1"/>
          <c:order val="1"/>
          <c:tx>
            <c:strRef>
              <c:f>'укр м + укр літ'!$A$5</c:f>
              <c:strCache>
                <c:ptCount val="1"/>
                <c:pt idx="0">
                  <c:v>достатній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5612748008841929E-3"/>
                  <c:y val="-2.4872592503966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0816997345122569E-3"/>
                  <c:y val="-2.4872592503966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літ'!$B$3:$C$3</c:f>
              <c:strCache>
                <c:ptCount val="2"/>
                <c:pt idx="0">
                  <c:v>українська мова</c:v>
                </c:pt>
                <c:pt idx="1">
                  <c:v>українська література</c:v>
                </c:pt>
              </c:strCache>
            </c:strRef>
          </c:cat>
          <c:val>
            <c:numRef>
              <c:f>'укр м + укр літ'!$B$5:$C$5</c:f>
              <c:numCache>
                <c:formatCode>0.0%</c:formatCode>
                <c:ptCount val="2"/>
                <c:pt idx="0">
                  <c:v>0.50800000000000001</c:v>
                </c:pt>
                <c:pt idx="1">
                  <c:v>0.50900000000000001</c:v>
                </c:pt>
              </c:numCache>
            </c:numRef>
          </c:val>
        </c:ser>
        <c:ser>
          <c:idx val="2"/>
          <c:order val="2"/>
          <c:tx>
            <c:strRef>
              <c:f>'укр м + укр літ'!$A$6</c:f>
              <c:strCache>
                <c:ptCount val="1"/>
                <c:pt idx="0">
                  <c:v>середній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9106679717579274E-2"/>
                  <c:y val="-2.3141659473733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9858837523800039E-2"/>
                  <c:y val="-2.9394882050142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літ'!$B$3:$C$3</c:f>
              <c:strCache>
                <c:ptCount val="2"/>
                <c:pt idx="0">
                  <c:v>українська мова</c:v>
                </c:pt>
                <c:pt idx="1">
                  <c:v>українська література</c:v>
                </c:pt>
              </c:strCache>
            </c:strRef>
          </c:cat>
          <c:val>
            <c:numRef>
              <c:f>'укр м + укр літ'!$B$6:$C$6</c:f>
              <c:numCache>
                <c:formatCode>0.0%</c:formatCode>
                <c:ptCount val="2"/>
                <c:pt idx="0">
                  <c:v>0.34799999999999998</c:v>
                </c:pt>
                <c:pt idx="1">
                  <c:v>0.246</c:v>
                </c:pt>
              </c:numCache>
            </c:numRef>
          </c:val>
        </c:ser>
        <c:ser>
          <c:idx val="3"/>
          <c:order val="3"/>
          <c:tx>
            <c:strRef>
              <c:f>'укр м + укр літ'!$A$7</c:f>
              <c:strCache>
                <c:ptCount val="1"/>
                <c:pt idx="0">
                  <c:v>початковий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10056162342114E-2"/>
                  <c:y val="-3.338695985346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204249336280643E-2"/>
                  <c:y val="-3.39171715963183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літ'!$B$3:$C$3</c:f>
              <c:strCache>
                <c:ptCount val="2"/>
                <c:pt idx="0">
                  <c:v>українська мова</c:v>
                </c:pt>
                <c:pt idx="1">
                  <c:v>українська література</c:v>
                </c:pt>
              </c:strCache>
            </c:strRef>
          </c:cat>
          <c:val>
            <c:numRef>
              <c:f>'укр м + укр літ'!$B$7:$C$7</c:f>
              <c:numCache>
                <c:formatCode>0.0%</c:formatCode>
                <c:ptCount val="2"/>
                <c:pt idx="0">
                  <c:v>1.6E-2</c:v>
                </c:pt>
                <c:pt idx="1">
                  <c:v>1.6E-2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6221440"/>
        <c:axId val="116427008"/>
        <c:axId val="0"/>
      </c:bar3DChart>
      <c:catAx>
        <c:axId val="1162214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 b="1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6427008"/>
        <c:crosses val="autoZero"/>
        <c:auto val="1"/>
        <c:lblAlgn val="ctr"/>
        <c:lblOffset val="100"/>
        <c:noMultiLvlLbl val="0"/>
      </c:catAx>
      <c:valAx>
        <c:axId val="116427008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1622144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Результати навчальних</a:t>
            </a:r>
            <a:r>
              <a:rPr lang="ru-RU" baseline="0">
                <a:latin typeface="Times New Roman" pitchFamily="18" charset="0"/>
                <a:cs typeface="Times New Roman" pitchFamily="18" charset="0"/>
              </a:rPr>
              <a:t> досягнень учнів з української мови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'укр м + укр літ'!$B$35</c:f>
              <c:strCache>
                <c:ptCount val="1"/>
                <c:pt idx="0">
                  <c:v>І семестр 2014/2015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літ'!$A$36:$A$39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'укр м + укр літ'!$B$36:$B$39</c:f>
              <c:numCache>
                <c:formatCode>0.0%</c:formatCode>
                <c:ptCount val="4"/>
                <c:pt idx="0">
                  <c:v>0.112</c:v>
                </c:pt>
                <c:pt idx="1">
                  <c:v>0.51400000000000001</c:v>
                </c:pt>
                <c:pt idx="2">
                  <c:v>0.35899999999999999</c:v>
                </c:pt>
                <c:pt idx="3">
                  <c:v>1.4999999999999999E-2</c:v>
                </c:pt>
              </c:numCache>
            </c:numRef>
          </c:val>
        </c:ser>
        <c:ser>
          <c:idx val="1"/>
          <c:order val="1"/>
          <c:tx>
            <c:strRef>
              <c:f>'укр м + укр літ'!$C$35</c:f>
              <c:strCache>
                <c:ptCount val="1"/>
                <c:pt idx="0">
                  <c:v>кінець 2014/2015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7.6738597520557787E-3"/>
                  <c:y val="-3.77714825306893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51078962808366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літ'!$A$36:$A$39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'укр м + укр літ'!$C$36:$C$39</c:f>
              <c:numCache>
                <c:formatCode>0%</c:formatCode>
                <c:ptCount val="4"/>
                <c:pt idx="0">
                  <c:v>0.15</c:v>
                </c:pt>
                <c:pt idx="1">
                  <c:v>0.52</c:v>
                </c:pt>
                <c:pt idx="2">
                  <c:v>0.32</c:v>
                </c:pt>
                <c:pt idx="3">
                  <c:v>0.01</c:v>
                </c:pt>
              </c:numCache>
            </c:numRef>
          </c:val>
        </c:ser>
        <c:ser>
          <c:idx val="2"/>
          <c:order val="2"/>
          <c:tx>
            <c:strRef>
              <c:f>'укр м + укр літ'!$D$35</c:f>
              <c:strCache>
                <c:ptCount val="1"/>
                <c:pt idx="0">
                  <c:v>І семестр 2015/2016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836929876027889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021579256167338E-2"/>
                  <c:y val="-1.1331444759206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021579256167338E-2"/>
                  <c:y val="-1.1331444759206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літ'!$A$36:$A$39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'укр м + укр літ'!$D$36:$D$39</c:f>
              <c:numCache>
                <c:formatCode>0.0%</c:formatCode>
                <c:ptCount val="4"/>
                <c:pt idx="0">
                  <c:v>0.128</c:v>
                </c:pt>
                <c:pt idx="1">
                  <c:v>0.50800000000000001</c:v>
                </c:pt>
                <c:pt idx="2">
                  <c:v>0.34799999999999998</c:v>
                </c:pt>
                <c:pt idx="3">
                  <c:v>1.6E-2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5953664"/>
        <c:axId val="115955968"/>
        <c:axId val="0"/>
      </c:bar3DChart>
      <c:catAx>
        <c:axId val="1159536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5955968"/>
        <c:crosses val="autoZero"/>
        <c:auto val="1"/>
        <c:lblAlgn val="ctr"/>
        <c:lblOffset val="100"/>
        <c:noMultiLvlLbl val="0"/>
      </c:catAx>
      <c:valAx>
        <c:axId val="115955968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15953664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1800" b="1" i="0" baseline="0">
                <a:effectLst/>
                <a:latin typeface="Times New Roman" pitchFamily="18" charset="0"/>
                <a:cs typeface="Times New Roman" pitchFamily="18" charset="0"/>
              </a:rPr>
              <a:t>Результати навчальних досягнень учнів з української літератури</a:t>
            </a:r>
            <a:endParaRPr lang="ru-RU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'укр м + укр літ'!$B$54</c:f>
              <c:strCache>
                <c:ptCount val="1"/>
                <c:pt idx="0">
                  <c:v>І семестр 2014/2015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літ'!$A$55:$A$58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'укр м + укр літ'!$B$55:$B$58</c:f>
              <c:numCache>
                <c:formatCode>0.0%</c:formatCode>
                <c:ptCount val="4"/>
                <c:pt idx="0">
                  <c:v>0.22700000000000001</c:v>
                </c:pt>
                <c:pt idx="1">
                  <c:v>0.502</c:v>
                </c:pt>
                <c:pt idx="2">
                  <c:v>0.25700000000000001</c:v>
                </c:pt>
                <c:pt idx="3">
                  <c:v>1.4E-2</c:v>
                </c:pt>
              </c:numCache>
            </c:numRef>
          </c:val>
        </c:ser>
        <c:ser>
          <c:idx val="1"/>
          <c:order val="1"/>
          <c:tx>
            <c:strRef>
              <c:f>'укр м + укр літ'!$C$54</c:f>
              <c:strCache>
                <c:ptCount val="1"/>
                <c:pt idx="0">
                  <c:v>кінець 2014/2015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2.2857142857142857E-2"/>
                  <c:y val="-2.06185567010309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428571428571429E-2"/>
                  <c:y val="-1.03092783505154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літ'!$A$55:$A$58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'укр м + укр літ'!$C$55:$C$58</c:f>
              <c:numCache>
                <c:formatCode>0.0%</c:formatCode>
                <c:ptCount val="4"/>
                <c:pt idx="0">
                  <c:v>0.25800000000000001</c:v>
                </c:pt>
                <c:pt idx="1">
                  <c:v>0.498</c:v>
                </c:pt>
                <c:pt idx="2">
                  <c:v>0.23599999999999999</c:v>
                </c:pt>
                <c:pt idx="3">
                  <c:v>8.0000000000000002E-3</c:v>
                </c:pt>
              </c:numCache>
            </c:numRef>
          </c:val>
        </c:ser>
        <c:ser>
          <c:idx val="2"/>
          <c:order val="2"/>
          <c:tx>
            <c:strRef>
              <c:f>'укр м + укр літ'!$D$54</c:f>
              <c:strCache>
                <c:ptCount val="1"/>
                <c:pt idx="0">
                  <c:v>І семестр 2015/2016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571428571428571E-2"/>
                  <c:y val="-6.87285223367697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095238095238099E-2"/>
                  <c:y val="-2.06185567010309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904761904761903E-2"/>
                  <c:y val="-2.7491408934707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'укр м + укр літ'!$A$55:$A$58</c:f>
              <c:strCache>
                <c:ptCount val="4"/>
                <c:pt idx="0">
                  <c:v>високий</c:v>
                </c:pt>
                <c:pt idx="1">
                  <c:v>достатній</c:v>
                </c:pt>
                <c:pt idx="2">
                  <c:v>середній</c:v>
                </c:pt>
                <c:pt idx="3">
                  <c:v>початковий</c:v>
                </c:pt>
              </c:strCache>
            </c:strRef>
          </c:cat>
          <c:val>
            <c:numRef>
              <c:f>'укр м + укр літ'!$D$55:$D$58</c:f>
              <c:numCache>
                <c:formatCode>0.0%</c:formatCode>
                <c:ptCount val="4"/>
                <c:pt idx="0">
                  <c:v>0.22900000000000001</c:v>
                </c:pt>
                <c:pt idx="1">
                  <c:v>0.50900000000000001</c:v>
                </c:pt>
                <c:pt idx="2">
                  <c:v>0.246</c:v>
                </c:pt>
                <c:pt idx="3">
                  <c:v>1.6E-2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8502272"/>
        <c:axId val="158960640"/>
        <c:axId val="0"/>
      </c:bar3DChart>
      <c:catAx>
        <c:axId val="1585022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8960640"/>
        <c:crosses val="autoZero"/>
        <c:auto val="1"/>
        <c:lblAlgn val="ctr"/>
        <c:lblOffset val="100"/>
        <c:noMultiLvlLbl val="0"/>
      </c:catAx>
      <c:valAx>
        <c:axId val="158960640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5850227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206AE-BA47-418F-AC4F-843CD9859FFF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72A77-D302-4E99-8669-846A36DE6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50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206AE-BA47-418F-AC4F-843CD9859FFF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72A77-D302-4E99-8669-846A36DE6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99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206AE-BA47-418F-AC4F-843CD9859FFF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72A77-D302-4E99-8669-846A36DE6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255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206AE-BA47-418F-AC4F-843CD9859FFF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72A77-D302-4E99-8669-846A36DE6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957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206AE-BA47-418F-AC4F-843CD9859FFF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72A77-D302-4E99-8669-846A36DE6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568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206AE-BA47-418F-AC4F-843CD9859FFF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72A77-D302-4E99-8669-846A36DE6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524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206AE-BA47-418F-AC4F-843CD9859FFF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72A77-D302-4E99-8669-846A36DE6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900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206AE-BA47-418F-AC4F-843CD9859FFF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72A77-D302-4E99-8669-846A36DE6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423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206AE-BA47-418F-AC4F-843CD9859FFF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72A77-D302-4E99-8669-846A36DE6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63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206AE-BA47-418F-AC4F-843CD9859FFF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72A77-D302-4E99-8669-846A36DE6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269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206AE-BA47-418F-AC4F-843CD9859FFF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72A77-D302-4E99-8669-846A36DE6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933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206AE-BA47-418F-AC4F-843CD9859FFF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72A77-D302-4E99-8669-846A36DE6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395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97165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7030A0"/>
                </a:solidFill>
                <a:latin typeface="Arial Black" pitchFamily="34" charset="0"/>
              </a:rPr>
              <a:t>Результати навчальних досягнень учнів за підсумками І семестру 2015/2016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797152"/>
            <a:ext cx="6400800" cy="1248544"/>
          </a:xfrm>
        </p:spPr>
        <p:txBody>
          <a:bodyPr/>
          <a:lstStyle/>
          <a:p>
            <a:pPr algn="r"/>
            <a:r>
              <a:rPr lang="ru-RU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Овд</a:t>
            </a:r>
            <a:r>
              <a:rPr lang="uk-UA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ієнко</a:t>
            </a:r>
            <a:r>
              <a:rPr lang="uk-UA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О.М., головний спеціаліст шкіл відділу освіти</a:t>
            </a:r>
            <a:endParaRPr lang="ru-RU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313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5858214"/>
              </p:ext>
            </p:extLst>
          </p:nvPr>
        </p:nvGraphicFramePr>
        <p:xfrm>
          <a:off x="0" y="0"/>
          <a:ext cx="6753225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5067123"/>
              </p:ext>
            </p:extLst>
          </p:nvPr>
        </p:nvGraphicFramePr>
        <p:xfrm>
          <a:off x="2277665" y="3284984"/>
          <a:ext cx="6838951" cy="3592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74680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8645692"/>
              </p:ext>
            </p:extLst>
          </p:nvPr>
        </p:nvGraphicFramePr>
        <p:xfrm>
          <a:off x="3581456" y="0"/>
          <a:ext cx="5562600" cy="3514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7492104"/>
              </p:ext>
            </p:extLst>
          </p:nvPr>
        </p:nvGraphicFramePr>
        <p:xfrm>
          <a:off x="0" y="3333384"/>
          <a:ext cx="6391276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00594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2326150"/>
              </p:ext>
            </p:extLst>
          </p:nvPr>
        </p:nvGraphicFramePr>
        <p:xfrm>
          <a:off x="0" y="3440"/>
          <a:ext cx="6181725" cy="3281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9409165"/>
              </p:ext>
            </p:extLst>
          </p:nvPr>
        </p:nvGraphicFramePr>
        <p:xfrm>
          <a:off x="2692953" y="3212976"/>
          <a:ext cx="6429375" cy="3555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2921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0125353"/>
              </p:ext>
            </p:extLst>
          </p:nvPr>
        </p:nvGraphicFramePr>
        <p:xfrm>
          <a:off x="-6816" y="0"/>
          <a:ext cx="5972176" cy="3209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5649679"/>
              </p:ext>
            </p:extLst>
          </p:nvPr>
        </p:nvGraphicFramePr>
        <p:xfrm>
          <a:off x="3383297" y="3108201"/>
          <a:ext cx="5743575" cy="3749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63088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5962892"/>
              </p:ext>
            </p:extLst>
          </p:nvPr>
        </p:nvGraphicFramePr>
        <p:xfrm>
          <a:off x="251521" y="260648"/>
          <a:ext cx="8640960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38802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2620239"/>
              </p:ext>
            </p:extLst>
          </p:nvPr>
        </p:nvGraphicFramePr>
        <p:xfrm>
          <a:off x="107504" y="332656"/>
          <a:ext cx="8784975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2017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818209"/>
              </p:ext>
            </p:extLst>
          </p:nvPr>
        </p:nvGraphicFramePr>
        <p:xfrm>
          <a:off x="107504" y="116632"/>
          <a:ext cx="8856984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55075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>
                <a:latin typeface="Arial Black" pitchFamily="34" charset="0"/>
                <a:cs typeface="Times New Roman" pitchFamily="18" charset="0"/>
              </a:rPr>
              <a:t>На підставі аналізу відділ освіти рекомендує керівникам ЗНЗ:</a:t>
            </a:r>
            <a:r>
              <a:rPr lang="ru-RU" sz="2400" dirty="0">
                <a:latin typeface="Arial Black" pitchFamily="34" charset="0"/>
                <a:cs typeface="Times New Roman" pitchFamily="18" charset="0"/>
              </a:rPr>
              <a:t/>
            </a:r>
            <a:br>
              <a:rPr lang="ru-RU" sz="2400" dirty="0">
                <a:latin typeface="Arial Black" pitchFamily="34" charset="0"/>
                <a:cs typeface="Times New Roman" pitchFamily="18" charset="0"/>
              </a:rPr>
            </a:br>
            <a:endParaRPr lang="ru-RU" sz="24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1. Зосередити зусилля на поліпшенні якості навчально-виховного процесу в ЗНЗ.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2. Тримати на постійному контролі питання якості викладання навчальних дисциплін у ЗНЗ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3. Систематично аналізувати результати роботи школи з питань наступності на засіданнях методичних об’єднань, нарадах при директорі, педрадах.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4. Проводити сумісну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корекційну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роботу з участю вчителів, психолога та батьків. Організувати індивідуальні консультації для батьків учнів 5 класу.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 5. Проводити психолого-педагогічний аналіз рівня підготовленості учнів 4-х класів до навчання у 5-му класі.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2590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1856" y="2300212"/>
            <a:ext cx="590465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Дякую</a:t>
            </a:r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за </a:t>
            </a:r>
            <a:r>
              <a:rPr lang="ru-RU" sz="8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увагу</a:t>
            </a:r>
            <a:r>
              <a:rPr lang="ru-RU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!</a:t>
            </a:r>
            <a:endParaRPr lang="ru-RU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8" name="Picture 4" descr="https://yt3.ggpht.com/-LwpZbhZqXTc/AAAAAAAAAAI/AAAAAAAAAAA/TfW4r9Y8vVY/s900-c-k-no/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411" y="1340768"/>
            <a:ext cx="4179737" cy="417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450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1928962"/>
              </p:ext>
            </p:extLst>
          </p:nvPr>
        </p:nvGraphicFramePr>
        <p:xfrm>
          <a:off x="251521" y="188640"/>
          <a:ext cx="8568952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1565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902986"/>
              </p:ext>
            </p:extLst>
          </p:nvPr>
        </p:nvGraphicFramePr>
        <p:xfrm>
          <a:off x="179512" y="476672"/>
          <a:ext cx="871296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9661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1544883"/>
              </p:ext>
            </p:extLst>
          </p:nvPr>
        </p:nvGraphicFramePr>
        <p:xfrm>
          <a:off x="107505" y="188640"/>
          <a:ext cx="8712968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52972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8514076"/>
              </p:ext>
            </p:extLst>
          </p:nvPr>
        </p:nvGraphicFramePr>
        <p:xfrm>
          <a:off x="251521" y="116632"/>
          <a:ext cx="8712968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17604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9039386"/>
              </p:ext>
            </p:extLst>
          </p:nvPr>
        </p:nvGraphicFramePr>
        <p:xfrm>
          <a:off x="251521" y="188640"/>
          <a:ext cx="8496944" cy="640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1678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7656433"/>
              </p:ext>
            </p:extLst>
          </p:nvPr>
        </p:nvGraphicFramePr>
        <p:xfrm>
          <a:off x="251520" y="260648"/>
          <a:ext cx="8712968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8537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7533236"/>
              </p:ext>
            </p:extLst>
          </p:nvPr>
        </p:nvGraphicFramePr>
        <p:xfrm>
          <a:off x="323528" y="332656"/>
          <a:ext cx="8352928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8566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1359740"/>
              </p:ext>
            </p:extLst>
          </p:nvPr>
        </p:nvGraphicFramePr>
        <p:xfrm>
          <a:off x="-2240" y="0"/>
          <a:ext cx="6619876" cy="3362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1834388"/>
              </p:ext>
            </p:extLst>
          </p:nvPr>
        </p:nvGraphicFramePr>
        <p:xfrm>
          <a:off x="2339752" y="3284984"/>
          <a:ext cx="6667500" cy="3479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234260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607</Words>
  <Application>Microsoft Office PowerPoint</Application>
  <PresentationFormat>Экран (4:3)</PresentationFormat>
  <Paragraphs>156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Результати навчальних досягнень учнів за підсумками І семестру 2015/2016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підставі аналізу відділ освіти рекомендує керівникам ЗНЗ: </vt:lpstr>
      <vt:lpstr>Презентация PowerPoint</vt:lpstr>
    </vt:vector>
  </TitlesOfParts>
  <Company>GOO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Результати навчальних досягнень учнів за підсумками І семестру 2015/2016</dc:title>
  <dc:creator>user</dc:creator>
  <cp:lastModifiedBy>user</cp:lastModifiedBy>
  <cp:revision>8</cp:revision>
  <dcterms:created xsi:type="dcterms:W3CDTF">2016-02-23T15:39:26Z</dcterms:created>
  <dcterms:modified xsi:type="dcterms:W3CDTF">2016-02-24T07:40:20Z</dcterms:modified>
</cp:coreProperties>
</file>