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4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7E34-0DB2-4DA2-B6E9-2E2C1E7FEC8F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FF9D-D873-4E53-A562-95A35E413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543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7E34-0DB2-4DA2-B6E9-2E2C1E7FEC8F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FF9D-D873-4E53-A562-95A35E413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544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7E34-0DB2-4DA2-B6E9-2E2C1E7FEC8F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FF9D-D873-4E53-A562-95A35E413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274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7E34-0DB2-4DA2-B6E9-2E2C1E7FEC8F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FF9D-D873-4E53-A562-95A35E413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544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7E34-0DB2-4DA2-B6E9-2E2C1E7FEC8F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FF9D-D873-4E53-A562-95A35E413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512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7E34-0DB2-4DA2-B6E9-2E2C1E7FEC8F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FF9D-D873-4E53-A562-95A35E413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842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7E34-0DB2-4DA2-B6E9-2E2C1E7FEC8F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FF9D-D873-4E53-A562-95A35E413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199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7E34-0DB2-4DA2-B6E9-2E2C1E7FEC8F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FF9D-D873-4E53-A562-95A35E413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838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7E34-0DB2-4DA2-B6E9-2E2C1E7FEC8F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FF9D-D873-4E53-A562-95A35E413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738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7E34-0DB2-4DA2-B6E9-2E2C1E7FEC8F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FF9D-D873-4E53-A562-95A35E413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85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7E34-0DB2-4DA2-B6E9-2E2C1E7FEC8F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1FF9D-D873-4E53-A562-95A35E413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07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27E34-0DB2-4DA2-B6E9-2E2C1E7FEC8F}" type="datetimeFigureOut">
              <a:rPr lang="ru-RU" smtClean="0"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1FF9D-D873-4E53-A562-95A35E4137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920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2376263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Arial" pitchFamily="34" charset="0"/>
                <a:cs typeface="Arial" pitchFamily="34" charset="0"/>
              </a:rPr>
              <a:t>Про реєстрацію випускників загальноосвітніх навчальних закладів для участі у ЗНО-2016 та пробному ЗНО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2384" y="4941168"/>
            <a:ext cx="6400800" cy="1752600"/>
          </a:xfrm>
        </p:spPr>
        <p:txBody>
          <a:bodyPr/>
          <a:lstStyle/>
          <a:p>
            <a:pPr algn="r"/>
            <a:r>
              <a:rPr lang="uk-UA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Овдієнко</a:t>
            </a:r>
            <a:r>
              <a:rPr lang="uk-UA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О.М., </a:t>
            </a:r>
          </a:p>
          <a:p>
            <a:pPr algn="r"/>
            <a:r>
              <a:rPr lang="uk-UA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головний спеціаліст шкіл відділу освіти</a:t>
            </a:r>
            <a:endParaRPr lang="ru-RU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009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Arial Black" pitchFamily="34" charset="0"/>
              </a:rPr>
              <a:t>Нормативна база 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Наказ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МОНУ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08.10.2015 №1050 "Про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внесення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змін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до наказу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Міністерства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і науки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16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вересня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2015 року №940""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Наказ МОНУ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1.10.2014 №1121 "Про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зовнішнього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незалежного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оцінювання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бажають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здобувати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вищу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освіту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повної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Наказ МОНУ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16.09.2015 №940 "Про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проведення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державної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підсумкової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атестації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вихованців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) у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системі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у 2015/2016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Наказ МОНУ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14.09.2015 № 923 "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Деякі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питання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проведення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в 2016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зовнішнього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незалежного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оцінювання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результатів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здобутих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повної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26838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Arial Black" pitchFamily="34" charset="0"/>
              </a:rPr>
              <a:t>Нормативна база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47500" lnSpcReduction="20000"/>
          </a:bodyPr>
          <a:lstStyle/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Наказ МОНУ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11.12.2015 №1277 "Про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затвердження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пробне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зовнішнє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незалежне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оцінювання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Наказ МОНУ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11.12.2015 №1278 "Про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затвердження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Порядку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реєстрації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участі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зовнішньому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незалежному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оцінюванні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результатів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здобутих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повної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Наказ МОНУ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26.10.2015 №1107 "Про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закріплення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зон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обслуговування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регіональними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центрами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оцінювання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Наказ МОНУ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05.11.2015 № 1143 "Про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затвердження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Календарного плану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підготовки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проведення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в 2016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зовнішнього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незалежного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оцінювання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результатів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здобутих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повної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Наказ МОНУ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15.10.2015 № 1085 "Про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затвердження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Умов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прийому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вищих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закладів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в 2016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Наказ МОНУ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26.10.2015 року № 1108 "Про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підготовку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проведення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в 2016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зовнішнього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незалежного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оцінювання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результатів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здобутих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повної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»"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6524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Наказ МОНУ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11.12.2015 №1278 "Про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затвердження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Порядку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реєстрації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участі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зовнішньому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незалежному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оцінюванні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результатів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здобутих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повної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загальної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середньої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Випускників 11 класів –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145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 дитина-інвалід, який звільнений від ДПА (довідка ЛКК в наявності);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 дитина, яка подала документи для зарахування на екстернат для отримання документу за курс ПЗСО (із зони АТО).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208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0" y="0"/>
            <a:ext cx="91239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177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" y="0"/>
            <a:ext cx="9140958" cy="685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2440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Arial Black" pitchFamily="34" charset="0"/>
              </a:rPr>
              <a:t>Реєстрація на пробне ЗНО-2016</a:t>
            </a:r>
            <a:endParaRPr lang="ru-RU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B0F0"/>
                </a:solidFill>
                <a:latin typeface="Arial Black" pitchFamily="34" charset="0"/>
              </a:rPr>
              <a:t>02.04</a:t>
            </a:r>
            <a:r>
              <a:rPr lang="uk-UA" dirty="0" smtClean="0"/>
              <a:t>. –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українська мова </a:t>
            </a:r>
            <a:r>
              <a:rPr lang="uk-UA" dirty="0" smtClean="0"/>
              <a:t>– </a:t>
            </a:r>
            <a:r>
              <a:rPr lang="uk-UA" b="1" dirty="0" smtClean="0">
                <a:solidFill>
                  <a:srgbClr val="00B050"/>
                </a:solidFill>
              </a:rPr>
              <a:t>102 випускники</a:t>
            </a:r>
          </a:p>
          <a:p>
            <a:pPr fontAlgn="base"/>
            <a:r>
              <a:rPr lang="uk-UA" dirty="0" smtClean="0">
                <a:solidFill>
                  <a:srgbClr val="00B0F0"/>
                </a:solidFill>
                <a:latin typeface="Arial Black" pitchFamily="34" charset="0"/>
              </a:rPr>
              <a:t>09.04.</a:t>
            </a:r>
            <a:r>
              <a:rPr lang="uk-UA" dirty="0" smtClean="0"/>
              <a:t> - </a:t>
            </a:r>
            <a:r>
              <a:rPr lang="ru-RU" dirty="0"/>
              <a:t>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англійська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fontAlgn="base"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географія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іспанська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історія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fontAlgn="base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математика,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німецька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російська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fontAlgn="base"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фізика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французька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хімія</a:t>
            </a:r>
            <a:r>
              <a:rPr lang="ru-RU" dirty="0" smtClean="0"/>
              <a:t> – </a:t>
            </a:r>
            <a:r>
              <a:rPr lang="ru-RU" b="1" dirty="0" smtClean="0">
                <a:solidFill>
                  <a:srgbClr val="00B050"/>
                </a:solidFill>
              </a:rPr>
              <a:t>94 </a:t>
            </a:r>
            <a:r>
              <a:rPr lang="ru-RU" b="1" dirty="0" err="1" smtClean="0">
                <a:solidFill>
                  <a:srgbClr val="00B050"/>
                </a:solidFill>
              </a:rPr>
              <a:t>випускники</a:t>
            </a:r>
            <a:endParaRPr lang="ru-RU" b="1" dirty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9837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Інформація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реєстрації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пробне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ЗНО (по районах)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2116352"/>
              </p:ext>
            </p:extLst>
          </p:nvPr>
        </p:nvGraphicFramePr>
        <p:xfrm>
          <a:off x="467544" y="1844824"/>
          <a:ext cx="7920880" cy="26498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2038"/>
                <a:gridCol w="1549966"/>
                <a:gridCol w="1759419"/>
                <a:gridCol w="1759419"/>
                <a:gridCol w="1330038"/>
              </a:tblGrid>
              <a:tr h="5582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Кількість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Кількість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Кількість обраних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Кількість сплачених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12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зареєстрованих осіб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зареєстрованих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осіб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ru-RU" sz="2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які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сплатили</a:t>
                      </a:r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тестів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Тестів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12971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3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м.</a:t>
                      </a:r>
                      <a:r>
                        <a:rPr lang="uk-UA" sz="3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Чугуїв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958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233449"/>
              </p:ext>
            </p:extLst>
          </p:nvPr>
        </p:nvGraphicFramePr>
        <p:xfrm>
          <a:off x="395536" y="1052738"/>
          <a:ext cx="8208912" cy="5629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96344"/>
                <a:gridCol w="936104"/>
                <a:gridCol w="1152128"/>
                <a:gridCol w="1368152"/>
                <a:gridCol w="1656184"/>
              </a:tblGrid>
              <a:tr h="4123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Учебное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err="1">
                          <a:effectLst/>
                        </a:rPr>
                        <a:t>Кількість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Кількість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Кількість обраних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</a:rPr>
                        <a:t>Кількість сплачених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126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заведение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err="1">
                          <a:effectLst/>
                        </a:rPr>
                        <a:t>зареєстрованих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осіб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err="1">
                          <a:effectLst/>
                        </a:rPr>
                        <a:t>зареєстрованих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осіб</a:t>
                      </a:r>
                      <a:r>
                        <a:rPr lang="ru-RU" sz="1000" u="none" strike="noStrike" dirty="0">
                          <a:effectLst/>
                        </a:rPr>
                        <a:t> (</a:t>
                      </a:r>
                      <a:r>
                        <a:rPr lang="ru-RU" sz="1000" u="none" strike="noStrike" dirty="0" err="1">
                          <a:effectLst/>
                        </a:rPr>
                        <a:t>які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err="1">
                          <a:effectLst/>
                        </a:rPr>
                        <a:t>сплатили</a:t>
                      </a:r>
                      <a:r>
                        <a:rPr lang="ru-RU" sz="1000" u="none" strike="noStrike" dirty="0">
                          <a:effectLst/>
                        </a:rPr>
                        <a:t>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err="1">
                          <a:effectLst/>
                        </a:rPr>
                        <a:t>тестів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err="1" smtClean="0">
                          <a:effectLst/>
                        </a:rPr>
                        <a:t>Тестів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7706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Чугуївський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навчально-виховний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комплекс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№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імені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тричі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Героя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Радянського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Союзу І.М.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Кожедуба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Чугуївської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міської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ради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Харківської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області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725" marR="9525" marT="9525" marB="0" anchor="ctr">
                    <a:solidFill>
                      <a:srgbClr val="00B0F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</a:tr>
              <a:tr h="612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Чугуївська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гімназія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№ 5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Чугуївської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міської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ради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Харківської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області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725" marR="9525" marT="9525" marB="0" anchor="ctr">
                    <a:solidFill>
                      <a:srgbClr val="00B0F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</a:tr>
              <a:tr h="612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Чугуївська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загальноосвітня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школа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I-III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ступенів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№ 2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Чугуївської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міської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ради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Харківської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області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725" marR="9525" marT="9525" marB="0" anchor="ctr">
                    <a:solidFill>
                      <a:srgbClr val="00B0F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</a:tr>
              <a:tr h="612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Чугуївська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загальноосвітня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школа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I-III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ступенів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№ 1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ім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І.Ю.Рєпіна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Чугуївської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міської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ради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Харківської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області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725" marR="9525" marT="9525" marB="0" anchor="ctr">
                    <a:solidFill>
                      <a:srgbClr val="00B0F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</a:tr>
              <a:tr h="7706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Чугуївська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загальноосвітня школа </a:t>
                      </a:r>
                      <a:r>
                        <a:rPr lang="uk-UA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І-ІІІ ступенів №8</a:t>
                      </a:r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Чугуївської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міської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ради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Харківської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області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725" marR="9525" marT="9525" marB="0" anchor="ctr">
                    <a:solidFill>
                      <a:srgbClr val="00B0F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</a:tr>
              <a:tr h="612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Чугуївський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професійний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аграрний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ліцей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725" marR="9525" marT="9525" marB="0" anchor="ctr">
                    <a:solidFill>
                      <a:srgbClr val="00B0F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</a:tr>
              <a:tr h="6126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Клугино-Башкирівська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загальноосвітня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школа І-ІІІ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ступенів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Чугуївської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міської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ради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Харківської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області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725" marR="9525" marT="9525" marB="0" anchor="ctr">
                    <a:solidFill>
                      <a:srgbClr val="00B0F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85725" marR="9525" marT="9525" marB="0" anchor="ctr">
                    <a:solidFill>
                      <a:srgbClr val="0070C0">
                        <a:alpha val="9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Реєстрація на пробне ЗНО-2016</a:t>
            </a:r>
            <a:endParaRPr lang="ru-RU" sz="3200" dirty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1851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523</Words>
  <Application>Microsoft Office PowerPoint</Application>
  <PresentationFormat>Экран (4:3)</PresentationFormat>
  <Paragraphs>86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Про реєстрацію випускників загальноосвітніх навчальних закладів для участі у ЗНО-2016 та пробному ЗНО</vt:lpstr>
      <vt:lpstr>Нормативна база </vt:lpstr>
      <vt:lpstr>Нормативна база </vt:lpstr>
      <vt:lpstr>Наказ МОНУ від 11.12.2015 №1278 "Про затвердження Порядку реєстрації осіб для участі в зовнішньому незалежному оцінюванні результатів навчання, здобутих на основі повної загальної середньої освіти" </vt:lpstr>
      <vt:lpstr>Презентация PowerPoint</vt:lpstr>
      <vt:lpstr>Презентация PowerPoint</vt:lpstr>
      <vt:lpstr>Реєстрація на пробне ЗНО-2016</vt:lpstr>
      <vt:lpstr>Інформація про хід реєстрації на пробне ЗНО (по районах)</vt:lpstr>
      <vt:lpstr>Реєстрація на пробне ЗНО-2016</vt:lpstr>
    </vt:vector>
  </TitlesOfParts>
  <Company>GOO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реєстрацію випускників загальноосвітніх навчальних закладів для участі у ЗНО-2016 та пробному ЗНО</dc:title>
  <dc:creator>user</dc:creator>
  <cp:lastModifiedBy>user</cp:lastModifiedBy>
  <cp:revision>11</cp:revision>
  <dcterms:created xsi:type="dcterms:W3CDTF">2016-02-22T09:46:31Z</dcterms:created>
  <dcterms:modified xsi:type="dcterms:W3CDTF">2016-02-25T09:32:42Z</dcterms:modified>
</cp:coreProperties>
</file>