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5" d="100"/>
          <a:sy n="85" d="100"/>
        </p:scale>
        <p:origin x="-96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412776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uk-UA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Методичні рекомендації щодо ведення особових справ працівників навчальних закладів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013176"/>
            <a:ext cx="3942184" cy="1378006"/>
          </a:xfrm>
        </p:spPr>
        <p:txBody>
          <a:bodyPr/>
          <a:lstStyle/>
          <a:p>
            <a:r>
              <a:rPr lang="uk-UA" dirty="0" err="1" smtClean="0">
                <a:solidFill>
                  <a:srgbClr val="031423"/>
                </a:solidFill>
                <a:latin typeface="Times New Roman" pitchFamily="18" charset="0"/>
              </a:rPr>
              <a:t>Овсяннікова</a:t>
            </a:r>
            <a:r>
              <a:rPr lang="uk-UA" dirty="0" smtClean="0">
                <a:solidFill>
                  <a:srgbClr val="031423"/>
                </a:solidFill>
                <a:latin typeface="Times New Roman" pitchFamily="18" charset="0"/>
              </a:rPr>
              <a:t> К.М.,</a:t>
            </a:r>
          </a:p>
          <a:p>
            <a:r>
              <a:rPr lang="uk-UA" dirty="0" smtClean="0">
                <a:solidFill>
                  <a:srgbClr val="031423"/>
                </a:solidFill>
                <a:latin typeface="Times New Roman" pitchFamily="18" charset="0"/>
              </a:rPr>
              <a:t>Головний спеціаліст відділу освіти</a:t>
            </a:r>
          </a:p>
          <a:p>
            <a:r>
              <a:rPr lang="uk-UA" dirty="0" smtClean="0">
                <a:solidFill>
                  <a:srgbClr val="031423"/>
                </a:solidFill>
                <a:latin typeface="Times New Roman" pitchFamily="18" charset="0"/>
              </a:rPr>
              <a:t>Чугуївської міської ради</a:t>
            </a:r>
            <a:endParaRPr lang="en-US" dirty="0" smtClean="0">
              <a:solidFill>
                <a:srgbClr val="031423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20688"/>
            <a:ext cx="6984776" cy="5688632"/>
          </a:xfrm>
        </p:spPr>
        <p:txBody>
          <a:bodyPr>
            <a:noAutofit/>
          </a:bodyPr>
          <a:lstStyle/>
          <a:p>
            <a:pPr algn="ctr"/>
            <a:r>
              <a:rPr lang="uk-UA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прийомі на роботу, особа що працевлаштовується, зобов'язана подати:</a:t>
            </a:r>
            <a:endParaRPr lang="en-US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заяву;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трудову книжку, оформлену в установленому порядку;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копію паспорта;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копію документа про освіту або професійну підготовку;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копію довідки про присвоєння ідентифікаційного коду;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автобіографію (в письмовому вигляді);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медичну довідку  про стан здоров'я (медогляд);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картки за формою П-2;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копія військового квитка – військовослужбовця,  звільнених в запас (завірена);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згода на збір та обробку персональних даних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прийняття на роботу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640960" cy="4873752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 </a:t>
            </a: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Надання заяви працівника та подання керівника навчального закладу про призначення на посаду з копіями паспорта та </a:t>
            </a:r>
            <a:r>
              <a:rPr lang="uk-UA" sz="3100" b="1" dirty="0" err="1" smtClean="0">
                <a:latin typeface="Times New Roman" pitchFamily="18" charset="0"/>
                <a:cs typeface="Times New Roman" pitchFamily="18" charset="0"/>
              </a:rPr>
              <a:t>індифікаційного</a:t>
            </a: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коду 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3-5 днів до початку роботи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Підготовка проекту наказу </a:t>
            </a:r>
            <a:r>
              <a:rPr lang="uk-UA" sz="3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(за 1-2 дні до початку роботи)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Ознайомлення працівника під підпис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100" b="1" dirty="0" err="1" smtClean="0">
                <a:latin typeface="Times New Roman" pitchFamily="18" charset="0"/>
                <a:cs typeface="Times New Roman" pitchFamily="18" charset="0"/>
              </a:rPr>
              <a:t>Долучення</a:t>
            </a: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наказу до справи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Передання необхідних документів до централізованої бухгалтерії відділу освіти</a:t>
            </a:r>
            <a:r>
              <a:rPr lang="uk-UA" sz="3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(за 1-2 дні до початку роботи)</a:t>
            </a:r>
            <a:endParaRPr lang="uk-UA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Заповнення особової картки за формою № П-2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Отримання підпису працівника на особовій картці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Внесення відомості до Журналу обліку прийому працівника</a:t>
            </a:r>
          </a:p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Вміщення особової справи до картотеки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363272" cy="619268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uk-UA" sz="6200" b="1" u="sng" dirty="0" smtClean="0">
                <a:latin typeface="Times New Roman" pitchFamily="18" charset="0"/>
                <a:cs typeface="Times New Roman" pitchFamily="18" charset="0"/>
              </a:rPr>
              <a:t>Порядок формування особової справи працівника,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200" b="1" u="sng" dirty="0" smtClean="0">
                <a:latin typeface="Times New Roman" pitchFamily="18" charset="0"/>
                <a:cs typeface="Times New Roman" pitchFamily="18" charset="0"/>
              </a:rPr>
              <a:t>яка надається до відділу освіти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	В особовій справі (</a:t>
            </a:r>
            <a:r>
              <a:rPr lang="uk-UA" sz="4900" b="1" dirty="0" err="1" smtClean="0">
                <a:latin typeface="Times New Roman" pitchFamily="18" charset="0"/>
                <a:cs typeface="Times New Roman" pitchFamily="18" charset="0"/>
              </a:rPr>
              <a:t>папка-скорозшивач</a:t>
            </a:r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)  документи групуються в такій послідовності: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Внутрішній опис документів справи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Заява про прийняття на роботу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Особовий листок з обліку кадрів</a:t>
            </a:r>
            <a:endParaRPr lang="ru-RU" sz="49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Автобіографія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Документи про освіту (завірені копії)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Наказ про призначення (якщо працівник приймається через відділ освіти – файл для наказу про призначення)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Паспорт (завірена копія).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Довідка про присвоєння ідентифікаційного номера (завірена копія).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Свідоцтво про шлюб (завірена копія).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Свідоцтво про народження дитини (завірена копія)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Військовий квиток або посвідчення про прописку до призовної дільниці ( завірена копія)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Атестаційний лист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Свідоцтво про підвищення кваліфікації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Трудова книжка (завірена копія)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Згода на збір та обробку персональних даних та розписка ( на одному аркуші)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У кінці справи – 5 вільних файлів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900" b="1" dirty="0" smtClean="0">
                <a:latin typeface="Times New Roman" pitchFamily="18" charset="0"/>
                <a:cs typeface="Times New Roman" pitchFamily="18" charset="0"/>
              </a:rPr>
              <a:t>	Після оформлення відповідного запису у трудовій книжці бухгалтеру надається копія сторінки трудової книжки із записом про призначення.</a:t>
            </a: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</TotalTime>
  <Words>135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  Методичні рекомендації щодо ведення особових справ працівників навчальних закладів</vt:lpstr>
      <vt:lpstr>     </vt:lpstr>
      <vt:lpstr>Алгоритм прийняття на роботу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Методичні рекомендації щодо ведення особових справ працівників навчальних закладів</dc:title>
  <cp:lastModifiedBy>User</cp:lastModifiedBy>
  <cp:revision>24</cp:revision>
  <dcterms:modified xsi:type="dcterms:W3CDTF">2015-11-20T11:12:24Z</dcterms:modified>
</cp:coreProperties>
</file>