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zakon4.rada.gov.ua/laws/show/2232-12/paran316" TargetMode="External"/><Relationship Id="rId2" Type="http://schemas.openxmlformats.org/officeDocument/2006/relationships/hyperlink" Target="http://zakon4.rada.gov.ua/laws/show/1975-12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zakon4.rada.gov.ua/laws/show/711-94-%D0%BF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571480"/>
            <a:ext cx="7239000" cy="4286280"/>
          </a:xfrm>
        </p:spPr>
        <p:txBody>
          <a:bodyPr>
            <a:normAutofit/>
          </a:bodyPr>
          <a:lstStyle/>
          <a:p>
            <a:pPr algn="ctr"/>
            <a:r>
              <a:rPr lang="uk-UA" b="1" dirty="0" smtClean="0"/>
              <a:t/>
            </a:r>
            <a:br>
              <a:rPr lang="uk-UA" b="1" dirty="0" smtClean="0"/>
            </a:br>
            <a:r>
              <a:rPr lang="uk-UA" b="1" dirty="0" smtClean="0"/>
              <a:t/>
            </a:r>
            <a:br>
              <a:rPr lang="uk-UA" b="1" dirty="0" smtClean="0"/>
            </a:br>
            <a:r>
              <a:rPr lang="uk-UA" b="1" dirty="0" smtClean="0"/>
              <a:t>Військовий облік призовників та військовозобов'язаних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0"/>
            <a:ext cx="8143900" cy="6858000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sz="3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Етап</a:t>
            </a:r>
            <a:r>
              <a:rPr lang="ru-RU" sz="3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5.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b="1" dirty="0" err="1" smtClean="0">
                <a:latin typeface="Times New Roman" pitchFamily="18" charset="0"/>
                <a:cs typeface="Times New Roman" pitchFamily="18" charset="0"/>
              </a:rPr>
              <a:t>Звіряємо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b="1" dirty="0" err="1" smtClean="0">
                <a:latin typeface="Times New Roman" pitchFamily="18" charset="0"/>
                <a:cs typeface="Times New Roman" pitchFamily="18" charset="0"/>
              </a:rPr>
              <a:t>дані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800" b="1" dirty="0" err="1" smtClean="0">
                <a:latin typeface="Times New Roman" pitchFamily="18" charset="0"/>
                <a:cs typeface="Times New Roman" pitchFamily="18" charset="0"/>
              </a:rPr>
              <a:t>інформуємо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b="1" dirty="0" err="1" smtClean="0">
                <a:latin typeface="Times New Roman" pitchFamily="18" charset="0"/>
                <a:cs typeface="Times New Roman" pitchFamily="18" charset="0"/>
              </a:rPr>
              <a:t>військкомат</a:t>
            </a:r>
            <a:endParaRPr lang="ru-RU" sz="3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Важливим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етапом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ведення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військового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обліку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підприємстві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, в 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установі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організації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проведення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періодичних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звірок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особових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карток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списків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військовозобов’язаних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призовників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записами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у 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військових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квитках та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посвідченнях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про приписку до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призовних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дільниць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роботодавці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навчальні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заклади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мають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не 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рідше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одного разу на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рік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проводити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звірку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особових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карток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працівників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обліковими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даними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військкоматів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Для того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щоб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провести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таку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перевірку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, при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передачі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військово-облікових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документів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працівником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необхідно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оформити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b="1" dirty="0" err="1" smtClean="0">
                <a:latin typeface="Times New Roman" pitchFamily="18" charset="0"/>
                <a:cs typeface="Times New Roman" pitchFamily="18" charset="0"/>
              </a:rPr>
              <a:t>розписку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800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800" i="1" dirty="0" err="1" smtClean="0">
                <a:latin typeface="Times New Roman" pitchFamily="18" charset="0"/>
                <a:cs typeface="Times New Roman" pitchFamily="18" charset="0"/>
              </a:rPr>
              <a:t>додаток</a:t>
            </a:r>
            <a:r>
              <a:rPr lang="ru-RU" sz="3800" i="1" dirty="0" smtClean="0">
                <a:latin typeface="Times New Roman" pitchFamily="18" charset="0"/>
                <a:cs typeface="Times New Roman" pitchFamily="18" charset="0"/>
              </a:rPr>
              <a:t> 4 до 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Інструкції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№ 660</a:t>
            </a:r>
            <a:r>
              <a:rPr lang="ru-RU" sz="3800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ще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в 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обов’язки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роботодавця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входить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складання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 не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пізніше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1 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грудня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поточного року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подання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військкоматів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списків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громадян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підлягають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приписці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призовних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дільниць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0"/>
            <a:ext cx="8143900" cy="685800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sz="3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Етап</a:t>
            </a:r>
            <a:r>
              <a:rPr lang="ru-RU" sz="3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6.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  Заводимо </a:t>
            </a:r>
            <a:r>
              <a:rPr lang="ru-RU" sz="3400" b="1" dirty="0" err="1" smtClean="0">
                <a:latin typeface="Times New Roman" pitchFamily="18" charset="0"/>
                <a:cs typeface="Times New Roman" pitchFamily="18" charset="0"/>
              </a:rPr>
              <a:t>окрему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 картотеку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Як правило, </a:t>
            </a:r>
            <a:r>
              <a:rPr lang="ru-RU" sz="3400" b="1" dirty="0" err="1" smtClean="0">
                <a:latin typeface="Times New Roman" pitchFamily="18" charset="0"/>
                <a:cs typeface="Times New Roman" pitchFamily="18" charset="0"/>
              </a:rPr>
              <a:t>особові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b="1" dirty="0" err="1" smtClean="0">
                <a:latin typeface="Times New Roman" pitchFamily="18" charset="0"/>
                <a:cs typeface="Times New Roman" pitchFamily="18" charset="0"/>
              </a:rPr>
              <a:t>картки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 на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військово­зобов’язаних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призовників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400" b="1" dirty="0" err="1" smtClean="0">
                <a:latin typeface="Times New Roman" pitchFamily="18" charset="0"/>
                <a:cs typeface="Times New Roman" pitchFamily="18" charset="0"/>
              </a:rPr>
              <a:t>зберігаються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 в </a:t>
            </a:r>
            <a:r>
              <a:rPr lang="ru-RU" sz="3400" b="1" dirty="0" err="1" smtClean="0">
                <a:latin typeface="Times New Roman" pitchFamily="18" charset="0"/>
                <a:cs typeface="Times New Roman" pitchFamily="18" charset="0"/>
              </a:rPr>
              <a:t>алфавітному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 порядку в </a:t>
            </a:r>
            <a:r>
              <a:rPr lang="ru-RU" sz="3400" b="1" dirty="0" err="1" smtClean="0">
                <a:latin typeface="Times New Roman" pitchFamily="18" charset="0"/>
                <a:cs typeface="Times New Roman" pitchFamily="18" charset="0"/>
              </a:rPr>
              <a:t>окремій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інших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працівників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роботодавця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картотеці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, яка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ділиться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чотири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групи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400" i="1" dirty="0" smtClean="0">
                <a:latin typeface="Times New Roman" pitchFamily="18" charset="0"/>
                <a:cs typeface="Times New Roman" pitchFamily="18" charset="0"/>
              </a:rPr>
              <a:t>(п. 3.11 </a:t>
            </a:r>
            <a:r>
              <a:rPr lang="ru-RU" sz="3400" i="1" dirty="0" err="1" smtClean="0">
                <a:latin typeface="Times New Roman" pitchFamily="18" charset="0"/>
                <a:cs typeface="Times New Roman" pitchFamily="18" charset="0"/>
              </a:rPr>
              <a:t>Інструкції</a:t>
            </a:r>
            <a:r>
              <a:rPr lang="ru-RU" sz="3400" i="1" dirty="0" smtClean="0">
                <a:latin typeface="Times New Roman" pitchFamily="18" charset="0"/>
                <a:cs typeface="Times New Roman" pitchFamily="18" charset="0"/>
              </a:rPr>
              <a:t> № 660):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1 —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військовозобов’язані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офіцерського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складу;</a:t>
            </a:r>
          </a:p>
          <a:p>
            <a:pPr algn="just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2 —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військовозобов’язані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рядового,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сержантського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старшинського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складу;</a:t>
            </a:r>
          </a:p>
          <a:p>
            <a:pPr algn="just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3 —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військовозобов’язані-жінки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4 —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призовники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Таку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картотеку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слід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зберігати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окремо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загальної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картотеки, в 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опломбованій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металевій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шафі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загальну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картотеку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переміщуйте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особові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картки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осіб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знятих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військового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обліку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віком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станом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здоров’я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0"/>
            <a:ext cx="8143900" cy="6858000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7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Етап</a:t>
            </a:r>
            <a:r>
              <a:rPr lang="ru-RU" sz="7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7.</a:t>
            </a:r>
            <a:r>
              <a:rPr lang="ru-RU" sz="7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b="1" dirty="0" err="1" smtClean="0">
                <a:latin typeface="Times New Roman" pitchFamily="18" charset="0"/>
                <a:cs typeface="Times New Roman" pitchFamily="18" charset="0"/>
              </a:rPr>
              <a:t>Бронюємо</a:t>
            </a:r>
            <a:r>
              <a:rPr lang="ru-RU" sz="7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b="1" dirty="0" err="1" smtClean="0">
                <a:latin typeface="Times New Roman" pitchFamily="18" charset="0"/>
                <a:cs typeface="Times New Roman" pitchFamily="18" charset="0"/>
              </a:rPr>
              <a:t>військовозобов’язаних</a:t>
            </a:r>
            <a:endParaRPr lang="ru-RU" sz="7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Навіть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протягом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проведення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в 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країні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мобілізації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оголошення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воєнного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часу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роботодавці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повинні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продовжувати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працювати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. Для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забезпечення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безперебійної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в 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мирний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час вони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проводять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бронювання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військовозобов’язаних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Бронювання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передбачає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відстрочку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призову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військовозобов’язаного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основі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переліків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посад та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професій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, за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якими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бронюються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військовозобов’язані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Такі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особи не 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призиваються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навіть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у 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воєнний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час, а 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продовжують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працювати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своїх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ключових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посадах.</a:t>
            </a:r>
          </a:p>
          <a:p>
            <a:pPr algn="just"/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Порядок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бронювання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здійснюється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відповідно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до </a:t>
            </a:r>
            <a:r>
              <a:rPr lang="ru-RU" sz="7400" i="1" dirty="0" smtClean="0">
                <a:latin typeface="Times New Roman" pitchFamily="18" charset="0"/>
                <a:cs typeface="Times New Roman" pitchFamily="18" charset="0"/>
              </a:rPr>
              <a:t>постанови </a:t>
            </a:r>
            <a:r>
              <a:rPr lang="ru-RU" sz="7400" i="1" dirty="0" err="1" smtClean="0">
                <a:latin typeface="Times New Roman" pitchFamily="18" charset="0"/>
                <a:cs typeface="Times New Roman" pitchFamily="18" charset="0"/>
              </a:rPr>
              <a:t>Міжвідомчої</a:t>
            </a:r>
            <a:r>
              <a:rPr lang="ru-RU" sz="7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i="1" dirty="0" err="1" smtClean="0">
                <a:latin typeface="Times New Roman" pitchFamily="18" charset="0"/>
                <a:cs typeface="Times New Roman" pitchFamily="18" charset="0"/>
              </a:rPr>
              <a:t>комісії</a:t>
            </a:r>
            <a:r>
              <a:rPr lang="ru-RU" sz="7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i="1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74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7400" i="1" dirty="0" err="1" smtClean="0">
                <a:latin typeface="Times New Roman" pitchFamily="18" charset="0"/>
                <a:cs typeface="Times New Roman" pitchFamily="18" charset="0"/>
              </a:rPr>
              <a:t>питань</a:t>
            </a:r>
            <a:r>
              <a:rPr lang="ru-RU" sz="7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i="1" dirty="0" err="1" smtClean="0">
                <a:latin typeface="Times New Roman" pitchFamily="18" charset="0"/>
                <a:cs typeface="Times New Roman" pitchFamily="18" charset="0"/>
              </a:rPr>
              <a:t>бронювання</a:t>
            </a:r>
            <a:r>
              <a:rPr lang="ru-RU" sz="7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i="1" dirty="0" err="1" smtClean="0">
                <a:latin typeface="Times New Roman" pitchFamily="18" charset="0"/>
                <a:cs typeface="Times New Roman" pitchFamily="18" charset="0"/>
              </a:rPr>
              <a:t>військовозобов’язаних</a:t>
            </a:r>
            <a:r>
              <a:rPr lang="ru-RU" sz="7400" i="1" dirty="0" smtClean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7400" i="1" dirty="0" err="1" smtClean="0">
                <a:latin typeface="Times New Roman" pitchFamily="18" charset="0"/>
                <a:cs typeface="Times New Roman" pitchFamily="18" charset="0"/>
              </a:rPr>
              <a:t>підприємствами</a:t>
            </a:r>
            <a:r>
              <a:rPr lang="ru-RU" sz="74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7400" i="1" dirty="0" err="1" smtClean="0">
                <a:latin typeface="Times New Roman" pitchFamily="18" charset="0"/>
                <a:cs typeface="Times New Roman" pitchFamily="18" charset="0"/>
              </a:rPr>
              <a:t>установами</a:t>
            </a:r>
            <a:r>
              <a:rPr lang="ru-RU" sz="7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i="1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74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7400" i="1" dirty="0" err="1" smtClean="0">
                <a:latin typeface="Times New Roman" pitchFamily="18" charset="0"/>
                <a:cs typeface="Times New Roman" pitchFamily="18" charset="0"/>
              </a:rPr>
              <a:t>організація­ми</a:t>
            </a:r>
            <a:r>
              <a:rPr lang="ru-RU" sz="7400" i="1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7400" i="1" dirty="0" err="1" smtClean="0">
                <a:latin typeface="Times New Roman" pitchFamily="18" charset="0"/>
                <a:cs typeface="Times New Roman" pitchFamily="18" charset="0"/>
              </a:rPr>
              <a:t>період</a:t>
            </a:r>
            <a:r>
              <a:rPr lang="ru-RU" sz="7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i="1" dirty="0" err="1" smtClean="0">
                <a:latin typeface="Times New Roman" pitchFamily="18" charset="0"/>
                <a:cs typeface="Times New Roman" pitchFamily="18" charset="0"/>
              </a:rPr>
              <a:t>мобілізації</a:t>
            </a:r>
            <a:r>
              <a:rPr lang="ru-RU" sz="7400" i="1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7400" i="1" dirty="0" err="1" smtClean="0">
                <a:latin typeface="Times New Roman" pitchFamily="18" charset="0"/>
                <a:cs typeface="Times New Roman" pitchFamily="18" charset="0"/>
              </a:rPr>
              <a:t>воєнного</a:t>
            </a:r>
            <a:r>
              <a:rPr lang="ru-RU" sz="7400" i="1" dirty="0" smtClean="0">
                <a:latin typeface="Times New Roman" pitchFamily="18" charset="0"/>
                <a:cs typeface="Times New Roman" pitchFamily="18" charset="0"/>
              </a:rPr>
              <a:t> часу </a:t>
            </a:r>
            <a:r>
              <a:rPr lang="ru-RU" sz="7400" i="1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7400" i="1" dirty="0" smtClean="0">
                <a:latin typeface="Times New Roman" pitchFamily="18" charset="0"/>
                <a:cs typeface="Times New Roman" pitchFamily="18" charset="0"/>
              </a:rPr>
              <a:t> 22.05.1996 р. № 1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 (для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службового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користування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) та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відомчих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Переліків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посад та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професій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, за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якими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бронюються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військовозобов’язані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Ці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документи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доводять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відома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роботодавців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організаціями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вищого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рівня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яким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вони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підпорядковані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7400" b="1" dirty="0" smtClean="0">
                <a:latin typeface="Times New Roman" pitchFamily="18" charset="0"/>
                <a:cs typeface="Times New Roman" pitchFamily="18" charset="0"/>
              </a:rPr>
              <a:t>ЗВЕРНІТЬ УВАГУ! 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Бронюванню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підлягають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лише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військовозобов’язані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працюють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в органах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державної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влади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інших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держорганах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органах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місцевого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самоврядування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та на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підприємствах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, в 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установах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організаціях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яким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встановлено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мобілізаційні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завдання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замовлення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якщо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необхідно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забезпечення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функціонування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зазначених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органів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виконання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мобілізаційних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завдань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замовлень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7400" i="1" dirty="0" smtClean="0">
                <a:latin typeface="Times New Roman" pitchFamily="18" charset="0"/>
                <a:cs typeface="Times New Roman" pitchFamily="18" charset="0"/>
              </a:rPr>
              <a:t>ст. 25 Закону № 3543).</a:t>
            </a:r>
            <a:endParaRPr lang="ru-RU" sz="7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0"/>
            <a:ext cx="8143900" cy="685800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sz="31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1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тап</a:t>
            </a: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8.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dirty="0" err="1" smtClean="0">
                <a:latin typeface="Times New Roman" pitchFamily="18" charset="0"/>
                <a:cs typeface="Times New Roman" pitchFamily="18" charset="0"/>
              </a:rPr>
              <a:t>Зняття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100" b="1" dirty="0" err="1" smtClean="0">
                <a:latin typeface="Times New Roman" pitchFamily="18" charset="0"/>
                <a:cs typeface="Times New Roman" pitchFamily="18" charset="0"/>
              </a:rPr>
              <a:t>військового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dirty="0" err="1" smtClean="0">
                <a:latin typeface="Times New Roman" pitchFamily="18" charset="0"/>
                <a:cs typeface="Times New Roman" pitchFamily="18" charset="0"/>
              </a:rPr>
              <a:t>обліку</a:t>
            </a:r>
            <a:endParaRPr lang="ru-RU" sz="31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військового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обліку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роботодавці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навчальні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заклади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знімають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військовозобо­в’язаних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та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призовників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згідно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 ч. 5 та 6 ст.  37 Закону № 2232 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зняті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виключені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військового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обліку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у 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військкоматах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роботодавців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головною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підставою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зняття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обліку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досягнення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граничного </a:t>
            </a:r>
            <a:r>
              <a:rPr lang="ru-RU" sz="3100" b="1" dirty="0" err="1" smtClean="0">
                <a:latin typeface="Times New Roman" pitchFamily="18" charset="0"/>
                <a:cs typeface="Times New Roman" pitchFamily="18" charset="0"/>
              </a:rPr>
              <a:t>віку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dirty="0" err="1" smtClean="0">
                <a:latin typeface="Times New Roman" pitchFamily="18" charset="0"/>
                <a:cs typeface="Times New Roman" pitchFamily="18" charset="0"/>
              </a:rPr>
              <a:t>перебування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dirty="0" err="1" smtClean="0">
                <a:latin typeface="Times New Roman" pitchFamily="18" charset="0"/>
                <a:cs typeface="Times New Roman" pitchFamily="18" charset="0"/>
              </a:rPr>
              <a:t>військовозобов’язаних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 в </a:t>
            </a:r>
            <a:r>
              <a:rPr lang="ru-RU" sz="3100" b="1" dirty="0" err="1" smtClean="0">
                <a:latin typeface="Times New Roman" pitchFamily="18" charset="0"/>
                <a:cs typeface="Times New Roman" pitchFamily="18" charset="0"/>
              </a:rPr>
              <a:t>запасі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. Цей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показник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для кожного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військового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складу (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рядовий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сержантський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старшинський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офіцерський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визначений</a:t>
            </a: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 ст. 28 Закону № 2232.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Коли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військовозобов’язаний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працівник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досяг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граничного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віку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після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проведення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чергової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звірки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військкоматами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необхідно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викреслити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дані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військовий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облік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 в 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особовій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картці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зробити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відмітку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: </a:t>
            </a: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100" i="1" dirty="0" err="1" smtClean="0">
                <a:latin typeface="Times New Roman" pitchFamily="18" charset="0"/>
                <a:cs typeface="Times New Roman" pitchFamily="18" charset="0"/>
              </a:rPr>
              <a:t>Виключений</a:t>
            </a: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i="1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100" i="1" dirty="0" err="1" smtClean="0">
                <a:latin typeface="Times New Roman" pitchFamily="18" charset="0"/>
                <a:cs typeface="Times New Roman" pitchFamily="18" charset="0"/>
              </a:rPr>
              <a:t>військового</a:t>
            </a: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i="1" dirty="0" err="1" smtClean="0">
                <a:latin typeface="Times New Roman" pitchFamily="18" charset="0"/>
                <a:cs typeface="Times New Roman" pitchFamily="18" charset="0"/>
              </a:rPr>
              <a:t>обліку</a:t>
            </a: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3100" i="1" dirty="0" err="1" smtClean="0">
                <a:latin typeface="Times New Roman" pitchFamily="18" charset="0"/>
                <a:cs typeface="Times New Roman" pitchFamily="18" charset="0"/>
              </a:rPr>
              <a:t>віком</a:t>
            </a: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» (п. 3.10 </a:t>
            </a:r>
            <a:r>
              <a:rPr lang="ru-RU" sz="3100" i="1" dirty="0" err="1" smtClean="0">
                <a:latin typeface="Times New Roman" pitchFamily="18" charset="0"/>
                <a:cs typeface="Times New Roman" pitchFamily="18" charset="0"/>
              </a:rPr>
              <a:t>Інструкції</a:t>
            </a: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 № 660).</a:t>
            </a:r>
            <a:endParaRPr lang="ru-RU" sz="31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1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Важливим</a:t>
            </a: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обов’язком</a:t>
            </a: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уповноваженого</a:t>
            </a: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працівника</a:t>
            </a: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1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ведення</a:t>
            </a: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військового</a:t>
            </a: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обліку</a:t>
            </a: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1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інформування</a:t>
            </a: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військовозобов’язаних</a:t>
            </a: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31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призовників</a:t>
            </a: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 </a:t>
            </a:r>
            <a:r>
              <a:rPr lang="ru-RU" sz="31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виклик</a:t>
            </a: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31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військкоматів</a:t>
            </a: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31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забезпечення</a:t>
            </a: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своєчасного</a:t>
            </a: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прибуття</a:t>
            </a: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31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цим</a:t>
            </a: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викликом</a:t>
            </a: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0"/>
            <a:ext cx="8143900" cy="68580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Відповідальність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порушення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порядку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ведення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обліку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тільки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військовозобов’язані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призовники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порушення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вимог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законодавства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військовий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обов’язок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військову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службу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притягуються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відповідальності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До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адмінвідповідальності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можуть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бути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притягнені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керівники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інші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відповідальні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військово-облікову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роботу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посадові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осіоби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dirty="0" smtClean="0"/>
              <a:t>(Кодекс </a:t>
            </a:r>
            <a:r>
              <a:rPr lang="ru-RU" dirty="0" err="1" smtClean="0"/>
              <a:t>України</a:t>
            </a:r>
            <a:r>
              <a:rPr lang="ru-RU" dirty="0" smtClean="0"/>
              <a:t> про </a:t>
            </a:r>
            <a:r>
              <a:rPr lang="ru-RU" dirty="0" err="1" smtClean="0"/>
              <a:t>адміністративні</a:t>
            </a:r>
            <a:r>
              <a:rPr lang="ru-RU" dirty="0" smtClean="0"/>
              <a:t> </a:t>
            </a:r>
            <a:r>
              <a:rPr lang="ru-RU" dirty="0" err="1" smtClean="0"/>
              <a:t>правопорушення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07.12.1984 р. № </a:t>
            </a:r>
            <a:r>
              <a:rPr lang="ru-RU" dirty="0" smtClean="0"/>
              <a:t>8073-X (ст. 211 </a:t>
            </a:r>
            <a:r>
              <a:rPr lang="ru-RU" baseline="30000" dirty="0" smtClean="0"/>
              <a:t>2</a:t>
            </a:r>
            <a:r>
              <a:rPr lang="ru-RU" dirty="0" smtClean="0"/>
              <a:t>-211</a:t>
            </a:r>
            <a:r>
              <a:rPr lang="ru-RU" baseline="30000" dirty="0" smtClean="0"/>
              <a:t>5</a:t>
            </a:r>
            <a:r>
              <a:rPr lang="ru-RU" dirty="0" smtClean="0"/>
              <a:t>))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uk-UA" dirty="0" smtClean="0"/>
          </a:p>
          <a:p>
            <a:pPr algn="ctr">
              <a:buNone/>
            </a:pPr>
            <a:endParaRPr lang="uk-UA" dirty="0" smtClean="0"/>
          </a:p>
          <a:p>
            <a:pPr algn="ctr">
              <a:buNone/>
            </a:pPr>
            <a:r>
              <a:rPr lang="uk-UA" dirty="0" smtClean="0"/>
              <a:t>Дякую за увагу!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0"/>
            <a:ext cx="8143932" cy="4800600"/>
          </a:xfrm>
        </p:spPr>
        <p:txBody>
          <a:bodyPr>
            <a:normAutofit/>
          </a:bodyPr>
          <a:lstStyle/>
          <a:p>
            <a:pPr algn="just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Військовий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облік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призовників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військо­возобов’язаних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ведеться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місцем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проживання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відповідно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обсягу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деталізації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ділиться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 три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види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ч. 3 ст. 33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Закону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військовий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обов'язок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військову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службу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№ 2232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 — табл. 1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28728" y="2000240"/>
          <a:ext cx="7143800" cy="464347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786082"/>
                <a:gridCol w="4357718"/>
              </a:tblGrid>
              <a:tr h="383888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Вид військового обліку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Хто веде облік</a:t>
                      </a:r>
                      <a:endParaRPr lang="ru-RU" dirty="0"/>
                    </a:p>
                  </a:txBody>
                  <a:tcPr/>
                </a:tc>
              </a:tr>
              <a:tr h="1230546">
                <a:tc>
                  <a:txBody>
                    <a:bodyPr/>
                    <a:lstStyle/>
                    <a:p>
                      <a:pPr algn="ctr"/>
                      <a:r>
                        <a:rPr kumimoji="0" lang="ru-RU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Персонально-якісний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районні</a:t>
                      </a: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kumimoji="0" lang="ru-RU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міські</a:t>
                      </a: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r>
                        <a:rPr kumimoji="0" lang="ru-RU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військові</a:t>
                      </a: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комісаріати</a:t>
                      </a: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 </a:t>
                      </a:r>
                      <a:r>
                        <a:rPr kumimoji="0" lang="ru-RU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відповідні</a:t>
                      </a: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облікові</a:t>
                      </a: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органи</a:t>
                      </a: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Служби</a:t>
                      </a: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безпеки</a:t>
                      </a: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Україн</a:t>
                      </a:r>
                      <a:endParaRPr lang="ru-RU" dirty="0" smtClean="0"/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1514518">
                <a:tc>
                  <a:txBody>
                    <a:bodyPr/>
                    <a:lstStyle/>
                    <a:p>
                      <a:pPr algn="ctr"/>
                      <a:r>
                        <a:rPr kumimoji="0" lang="ru-RU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персонально-первинний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За місцем проживання. У сільській місцевості, а також у містах і селах, де </a:t>
                      </a:r>
                      <a:r>
                        <a:rPr kumimoji="0" lang="ru-RU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відсутні</a:t>
                      </a: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військові</a:t>
                      </a: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комісаріати</a:t>
                      </a: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ru-RU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облік</a:t>
                      </a: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ведеться</a:t>
                      </a: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органами </a:t>
                      </a:r>
                      <a:r>
                        <a:rPr kumimoji="0" lang="ru-RU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місцевого</a:t>
                      </a: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самоврядування</a:t>
                      </a: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dirty="0"/>
                    </a:p>
                  </a:txBody>
                  <a:tcPr/>
                </a:tc>
              </a:tr>
              <a:tr h="1514518">
                <a:tc>
                  <a:txBody>
                    <a:bodyPr/>
                    <a:lstStyle/>
                    <a:p>
                      <a:pPr algn="ctr"/>
                      <a:r>
                        <a:rPr kumimoji="0" lang="ru-RU" b="1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персональний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 </a:t>
                      </a:r>
                      <a:r>
                        <a:rPr kumimoji="0" lang="ru-RU" b="1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місцем</a:t>
                      </a:r>
                      <a:r>
                        <a:rPr kumimoji="0" lang="ru-RU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b="1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роботи</a:t>
                      </a:r>
                      <a:r>
                        <a:rPr kumimoji="0" lang="ru-RU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b="1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або</a:t>
                      </a:r>
                      <a:r>
                        <a:rPr kumimoji="0" lang="ru-RU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b="1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навчання</a:t>
                      </a:r>
                      <a:r>
                        <a:rPr kumimoji="0" lang="ru-RU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kumimoji="0" lang="ru-RU" b="1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Покладається</a:t>
                      </a:r>
                      <a:r>
                        <a:rPr kumimoji="0" lang="ru-RU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на </a:t>
                      </a:r>
                      <a:r>
                        <a:rPr kumimoji="0" lang="ru-RU" b="1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керівників</a:t>
                      </a:r>
                      <a:r>
                        <a:rPr kumimoji="0" lang="ru-RU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b="1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підприємств</a:t>
                      </a:r>
                      <a:r>
                        <a:rPr kumimoji="0" lang="ru-RU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ru-RU" b="1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установ</a:t>
                      </a:r>
                      <a:r>
                        <a:rPr kumimoji="0" lang="ru-RU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ru-RU" b="1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організацій</a:t>
                      </a:r>
                      <a:r>
                        <a:rPr kumimoji="0" lang="ru-RU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b="1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і</a:t>
                      </a:r>
                      <a:r>
                        <a:rPr kumimoji="0" lang="ru-RU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b="1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навчальних</a:t>
                      </a:r>
                      <a:r>
                        <a:rPr kumimoji="0" lang="ru-RU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b="1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закладів</a:t>
                      </a:r>
                      <a:r>
                        <a:rPr kumimoji="0" lang="ru-RU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b="1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незалежно</a:t>
                      </a:r>
                      <a:r>
                        <a:rPr kumimoji="0" lang="ru-RU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b="1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від</a:t>
                      </a:r>
                      <a:r>
                        <a:rPr kumimoji="0" lang="ru-RU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b="1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підпорядкування</a:t>
                      </a:r>
                      <a:r>
                        <a:rPr kumimoji="0" lang="ru-RU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b="1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і</a:t>
                      </a:r>
                      <a:r>
                        <a:rPr kumimoji="0" lang="ru-RU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форм </a:t>
                      </a:r>
                      <a:r>
                        <a:rPr kumimoji="0" lang="ru-RU" b="1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власності</a:t>
                      </a:r>
                      <a:r>
                        <a:rPr kumimoji="0" lang="ru-RU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42852"/>
            <a:ext cx="8076464" cy="4800600"/>
          </a:xfrm>
        </p:spPr>
        <p:txBody>
          <a:bodyPr>
            <a:normAutofit/>
          </a:bodyPr>
          <a:lstStyle/>
          <a:p>
            <a:pPr algn="just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Необхідність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вести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персональний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облік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військовозобов’язаних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призовників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на 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підприємствах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установах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організаціях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далі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—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роботодавці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законодавчо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прописана в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 ч. 4 ст. 34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Закону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військовий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обов'язок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військову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службу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№ 2232.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2714620"/>
            <a:ext cx="77867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Основними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документами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якими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потрібно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керуватися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веденні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персонального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обліку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військовозобов’язаних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призовників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перш за все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Закон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/>
              <a:t>Про </a:t>
            </a:r>
            <a:r>
              <a:rPr lang="ru-RU" sz="2400" b="1" dirty="0" err="1" smtClean="0"/>
              <a:t>військовий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обов'язок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і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військову</a:t>
            </a:r>
            <a:r>
              <a:rPr lang="ru-RU" sz="2400" b="1" dirty="0" smtClean="0"/>
              <a:t> службу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№ 2232 та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Інструкція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№ 660.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357166"/>
            <a:ext cx="8005026" cy="5891234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Етап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1.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Визначаємо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необхідність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ведення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військового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обліку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Якщо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роботодавця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навчального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закладу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незалежно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підпорядкування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форм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власностіє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хоча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 один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військовозобов’язаний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призовник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керівника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такої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установи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покладено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ведення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персонального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обліку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призовників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військовозобов’язаних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(ч. 4 ст. 34 Закону № 2232).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Натомість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керівник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делегувати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виконання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таких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обов’язків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своїм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підлеглим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Як правило,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цю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роботу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виконують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працівники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відділу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кадрів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За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відсутності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 штатному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розкладі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такої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посади,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виконання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обов’язків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покладається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відповідальну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військово-облікову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роботу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посадову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особу.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357166"/>
            <a:ext cx="7933588" cy="5891234"/>
          </a:xfrm>
        </p:spPr>
        <p:txBody>
          <a:bodyPr>
            <a:normAutofit/>
          </a:bodyPr>
          <a:lstStyle/>
          <a:p>
            <a:pPr algn="just"/>
            <a:r>
              <a:rPr lang="ru-RU" sz="2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Етап</a:t>
            </a: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2.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Перевіряємо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дані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про 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взяття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військовий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облік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Кого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перевіряємо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 Перед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тим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як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прийняти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громадянина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на роботу,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роботодавець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повинен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перевірити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у 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нього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наявність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військово-облікових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документів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всіх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майбутніх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працівників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потрібно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перевіряти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Ні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не 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всіх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а 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тільки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військо­возобов’язаних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призовників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перелічені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у 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ч. 1 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та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 2 ст. 37 Закону № 2232 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(табл. 2, с. 15).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42852"/>
            <a:ext cx="8647968" cy="6105548"/>
          </a:xfrm>
        </p:spPr>
        <p:txBody>
          <a:bodyPr>
            <a:normAutofit/>
          </a:bodyPr>
          <a:lstStyle/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0"/>
          <a:ext cx="9144000" cy="68667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6741"/>
                <a:gridCol w="7827259"/>
              </a:tblGrid>
              <a:tr h="2366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latin typeface="Times New Roman"/>
                          <a:ea typeface="Times New Roman"/>
                          <a:cs typeface="Times New Roman"/>
                        </a:rPr>
                        <a:t>Категорія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latin typeface="Times New Roman"/>
                          <a:ea typeface="Times New Roman"/>
                          <a:cs typeface="Times New Roman"/>
                        </a:rPr>
                        <a:t>Деталізація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506568">
                <a:tc>
                  <a:txBody>
                    <a:bodyPr/>
                    <a:lstStyle/>
                    <a:p>
                      <a:r>
                        <a:rPr kumimoji="0" lang="ru-RU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призовник</a:t>
                      </a:r>
                      <a:r>
                        <a:rPr kumimoji="0" lang="uk-UA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uk-UA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-Які</a:t>
                      </a:r>
                      <a:r>
                        <a:rPr kumimoji="0" lang="uk-UA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приписані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до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призовних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дільниць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які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прибули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інших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місцевостей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(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адміністративно-територіальних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одиниць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України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або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з-за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кордону на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нове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місце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проживання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kumimoji="0" lang="uk-UA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які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набули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громадянства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України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і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згідно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цим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Законом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підлягають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приписці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до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призовних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дільниць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336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військовозобов'язан</a:t>
                      </a:r>
                      <a:r>
                        <a:rPr lang="uk-UA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і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2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звільнені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військової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служби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в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запас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uk-UA" sz="12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які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припинили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альтернативну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(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невійськову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 службу в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разі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закінчення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строку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її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проходження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або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достроково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відповідно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до </a:t>
                      </a:r>
                      <a:r>
                        <a:rPr kumimoji="0" lang="ru-RU" sz="1400" u="sng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hlinkClick r:id="rId2"/>
                        </a:rPr>
                        <a:t>Закону </a:t>
                      </a:r>
                      <a:r>
                        <a:rPr kumimoji="0" lang="ru-RU" sz="1400" u="sng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hlinkClick r:id="rId2"/>
                        </a:rPr>
                        <a:t>України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"Про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альтернативну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(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невійськову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 службу«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військовозобов'язані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які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прибули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інших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місцевостей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(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адміністративно-територіальних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одиниць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України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або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з-за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кордону на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нове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місце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проживання</a:t>
                      </a:r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звільнені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зі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служби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начальницького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та рядового складу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Міністерства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внутрішніх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справ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України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Оперативно-рятувальної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служби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цивільного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захисту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(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крім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осіб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прийнятих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на службу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цивільного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захисту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у порядку,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визначеному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Кодексом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цивільного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захисту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України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до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проходження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строкової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військової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служби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),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Державної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кримінально-виконавчої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служби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України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центрального органу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виконавчої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влади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що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забезпечує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формування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та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реалізує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державну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податкову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і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митну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політику</a:t>
                      </a:r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які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набули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громадянства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України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і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згідно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цим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Законом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підлягають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взяттю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на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облік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військовозобов'язаних</a:t>
                      </a:r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kumimoji="0" lang="uk-UA" sz="1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виключені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військового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обліку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Служби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безпеки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України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Служби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зовнішньої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розвідки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України</a:t>
                      </a:r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kumimoji="0" lang="uk-UA" sz="1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які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відповідно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до </a:t>
                      </a:r>
                      <a:r>
                        <a:rPr kumimoji="0" lang="ru-RU" sz="1400" u="sng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hlinkClick r:id="rId3"/>
                        </a:rPr>
                        <a:t>статті</a:t>
                      </a:r>
                      <a:r>
                        <a:rPr kumimoji="0" lang="ru-RU" sz="1400" u="sng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hlinkClick r:id="rId3"/>
                        </a:rPr>
                        <a:t> 18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цього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Закону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звільнені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від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призову на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строкову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військову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службу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kumimoji="0" lang="uk-UA" sz="1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які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досягли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граничного (27-річного)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віку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під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час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перебування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на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військовому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обліку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призовників</a:t>
                      </a:r>
                      <a:endParaRPr lang="ru-RU" sz="1400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3811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400" b="1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жінки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kumimoji="0" lang="uk-UA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Які належать до категорії, зазначених у </a:t>
                      </a:r>
                      <a:r>
                        <a:rPr kumimoji="0" lang="uk-UA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uk-UA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частині 11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uk-UA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статті 1 цього Закону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( 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мають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фах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споріднений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відповідною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військово-обліковою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спеціальністю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визначеною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в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uk-UA" sz="1400" u="sng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hlinkClick r:id="rId4"/>
                        </a:rPr>
                        <a:t>переліку</a:t>
                      </a:r>
                      <a:r>
                        <a:rPr kumimoji="0" lang="uk-UA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затвердженому Кабінетом Міністрів України, та придатні до проходження військової служби за станом здоров'я, віком та сімейним станом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4660" y="0"/>
            <a:ext cx="8219340" cy="6858000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документи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перевіряємо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 До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категорії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військово-облікових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документів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потрібно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перевірити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належить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п. 3.5 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Інструкції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№ 660):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військовозобов’язаних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— 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військовий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квиток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тимчасове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посвідчення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замість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військового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квитка);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призовників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— 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посвідчення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про приписку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до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призовної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дільниці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Якщо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такого документа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немає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то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потрібно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відправити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кандидата на посаду до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військового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комісаріату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далі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—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військкомат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за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місцем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проживання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чекати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нього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запису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 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військово-обліковому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документі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взяття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військовий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облік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Переконавшись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вони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перебувають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 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військовому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обліку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 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військкоматах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СБУ, можете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сміливо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приймати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нового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працівника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 роботу.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Така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ж процедура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зарахування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навчального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закладу.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0"/>
            <a:ext cx="8215338" cy="6858000"/>
          </a:xfrm>
        </p:spPr>
        <p:txBody>
          <a:bodyPr>
            <a:normAutofit/>
          </a:bodyPr>
          <a:lstStyle/>
          <a:p>
            <a:pPr algn="just"/>
            <a:r>
              <a:rPr lang="ru-RU" sz="2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Етап</a:t>
            </a:r>
            <a:r>
              <a:rPr lang="ru-RU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3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Ведення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персонального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обліку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Персональній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облік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полягає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у 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веденні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особових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карток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працівника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Заповнення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особових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карток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працівника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 —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стандартна процедура для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всіх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працівників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кадрової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служби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оформленні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на роботу.</a:t>
            </a:r>
          </a:p>
          <a:p>
            <a:pPr algn="just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звичайних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працівників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державних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службовців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ведуть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Особову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картку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працівника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 за типовою 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формою № П-2 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Форма </a:t>
            </a:r>
            <a:r>
              <a:rPr lang="ru-RU" sz="2600" i="1" dirty="0" err="1" smtClean="0">
                <a:latin typeface="Times New Roman" pitchFamily="18" charset="0"/>
                <a:cs typeface="Times New Roman" pitchFamily="18" charset="0"/>
              </a:rPr>
              <a:t>затверджена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i="1" dirty="0" err="1" smtClean="0">
                <a:latin typeface="Times New Roman" pitchFamily="18" charset="0"/>
                <a:cs typeface="Times New Roman" pitchFamily="18" charset="0"/>
              </a:rPr>
              <a:t>спільним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 наказом </a:t>
            </a:r>
            <a:r>
              <a:rPr lang="ru-RU" sz="2600" i="1" dirty="0" err="1" smtClean="0">
                <a:latin typeface="Times New Roman" pitchFamily="18" charset="0"/>
                <a:cs typeface="Times New Roman" pitchFamily="18" charset="0"/>
              </a:rPr>
              <a:t>Держкомстату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600" i="1" dirty="0" err="1" smtClean="0">
                <a:latin typeface="Times New Roman" pitchFamily="18" charset="0"/>
                <a:cs typeface="Times New Roman" pitchFamily="18" charset="0"/>
              </a:rPr>
              <a:t>Міноборони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i="1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 25.12.2009 р. № 495/656. 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У 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розділі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II «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Відомості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військовий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облік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особової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картки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необхідно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внести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відомості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персональний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облік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військовозобов’язаних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призовників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роботодавця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0"/>
            <a:ext cx="8215338" cy="6858000"/>
          </a:xfrm>
        </p:spPr>
        <p:txBody>
          <a:bodyPr>
            <a:normAutofit/>
          </a:bodyPr>
          <a:lstStyle/>
          <a:p>
            <a:r>
              <a:rPr lang="ru-RU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Етап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4.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Інформуємо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військкомат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714356"/>
            <a:ext cx="81439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Після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прийняття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 роботу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звільнення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неї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упродовж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7 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днів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роботодавець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повідомляє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військкомати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всіх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прийнятих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 роботу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звільнених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військовозобов’язаних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призовників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2413338"/>
            <a:ext cx="821533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Якщо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 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житті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військовозобов’язаних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призовників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сталися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суттєві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зміни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кадровик повинен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дізнатися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якщо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не першим, то другим. Тому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всі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зміни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 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сімейному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стані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місці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проживання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освіті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місці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посаді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необхідно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внести до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особових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карток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протягом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5 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днів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4643446"/>
            <a:ext cx="82153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Щоб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дізнався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військкомат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необхідно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 5 числа кожного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місяця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оформити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Донесення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зміну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облікових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даних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(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додаток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1 до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Інструкції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№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660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103</TotalTime>
  <Words>263</Words>
  <PresentationFormat>Экран (4:3)</PresentationFormat>
  <Paragraphs>81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Солнцестояние</vt:lpstr>
      <vt:lpstr>  Військовий облік призовників та військовозобов'язаних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Військовий облік призовників та військовозобов'язаних</dc:title>
  <dc:creator>Admin</dc:creator>
  <cp:lastModifiedBy>Admin</cp:lastModifiedBy>
  <cp:revision>22</cp:revision>
  <dcterms:created xsi:type="dcterms:W3CDTF">2015-04-24T18:16:36Z</dcterms:created>
  <dcterms:modified xsi:type="dcterms:W3CDTF">2015-04-24T20:10:22Z</dcterms:modified>
</cp:coreProperties>
</file>