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70" r:id="rId6"/>
    <p:sldId id="290" r:id="rId7"/>
    <p:sldId id="292" r:id="rId8"/>
    <p:sldId id="280" r:id="rId9"/>
    <p:sldId id="275" r:id="rId10"/>
    <p:sldId id="279" r:id="rId11"/>
    <p:sldId id="273" r:id="rId12"/>
    <p:sldId id="288" r:id="rId13"/>
    <p:sldId id="293" r:id="rId14"/>
    <p:sldId id="272" r:id="rId15"/>
    <p:sldId id="289" r:id="rId16"/>
    <p:sldId id="274" r:id="rId17"/>
    <p:sldId id="262" r:id="rId18"/>
    <p:sldId id="276" r:id="rId19"/>
    <p:sldId id="291" r:id="rId20"/>
    <p:sldId id="266" r:id="rId21"/>
    <p:sldId id="284" r:id="rId22"/>
    <p:sldId id="285" r:id="rId23"/>
    <p:sldId id="286" r:id="rId24"/>
    <p:sldId id="28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37</c:v>
                </c:pt>
                <c:pt idx="1">
                  <c:v>67</c:v>
                </c:pt>
                <c:pt idx="2">
                  <c:v>70</c:v>
                </c:pt>
                <c:pt idx="3">
                  <c:v>43</c:v>
                </c:pt>
                <c:pt idx="4">
                  <c:v>39</c:v>
                </c:pt>
                <c:pt idx="5">
                  <c:v>79</c:v>
                </c:pt>
                <c:pt idx="6">
                  <c:v>105</c:v>
                </c:pt>
                <c:pt idx="7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 місце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</c:v>
                </c:pt>
                <c:pt idx="1">
                  <c:v>23</c:v>
                </c:pt>
                <c:pt idx="2">
                  <c:v>0</c:v>
                </c:pt>
                <c:pt idx="3">
                  <c:v>12</c:v>
                </c:pt>
                <c:pt idx="4">
                  <c:v>12</c:v>
                </c:pt>
                <c:pt idx="5">
                  <c:v>0</c:v>
                </c:pt>
                <c:pt idx="6">
                  <c:v>7</c:v>
                </c:pt>
                <c:pt idx="7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ІІ місце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8</c:v>
                </c:pt>
                <c:pt idx="1">
                  <c:v>19</c:v>
                </c:pt>
                <c:pt idx="2">
                  <c:v>0</c:v>
                </c:pt>
                <c:pt idx="3">
                  <c:v>13</c:v>
                </c:pt>
                <c:pt idx="4">
                  <c:v>9</c:v>
                </c:pt>
                <c:pt idx="5">
                  <c:v>3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ІІІ місце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6</c:v>
                </c:pt>
                <c:pt idx="1">
                  <c:v>15</c:v>
                </c:pt>
                <c:pt idx="2">
                  <c:v>0</c:v>
                </c:pt>
                <c:pt idx="3">
                  <c:v>6</c:v>
                </c:pt>
                <c:pt idx="4">
                  <c:v>8</c:v>
                </c:pt>
                <c:pt idx="5">
                  <c:v>5</c:v>
                </c:pt>
                <c:pt idx="6">
                  <c:v>1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223744"/>
        <c:axId val="90665728"/>
      </c:barChart>
      <c:catAx>
        <c:axId val="178223744"/>
        <c:scaling>
          <c:orientation val="minMax"/>
        </c:scaling>
        <c:delete val="0"/>
        <c:axPos val="b"/>
        <c:majorTickMark val="out"/>
        <c:minorTickMark val="none"/>
        <c:tickLblPos val="nextTo"/>
        <c:crossAx val="90665728"/>
        <c:crosses val="autoZero"/>
        <c:auto val="1"/>
        <c:lblAlgn val="ctr"/>
        <c:lblOffset val="100"/>
        <c:noMultiLvlLbl val="0"/>
      </c:catAx>
      <c:valAx>
        <c:axId val="90665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822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274767100723258"/>
          <c:y val="5.8326026824508062E-2"/>
          <c:w val="0.14114487726813141"/>
          <c:h val="0.206221596271964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2014/2015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 1</c:v>
                </c:pt>
                <c:pt idx="1">
                  <c:v>ЗОШ № 2</c:v>
                </c:pt>
                <c:pt idx="2">
                  <c:v>ЗОШ № 4</c:v>
                </c:pt>
                <c:pt idx="3">
                  <c:v>Гімназія № 5</c:v>
                </c:pt>
                <c:pt idx="4">
                  <c:v>НВК № 6</c:v>
                </c:pt>
                <c:pt idx="5">
                  <c:v>ЗОШ № 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</c:v>
                </c:pt>
                <c:pt idx="1">
                  <c:v>27</c:v>
                </c:pt>
                <c:pt idx="2">
                  <c:v>1</c:v>
                </c:pt>
                <c:pt idx="3">
                  <c:v>20</c:v>
                </c:pt>
                <c:pt idx="4">
                  <c:v>23</c:v>
                </c:pt>
                <c:pt idx="5">
                  <c:v>3</c:v>
                </c:pt>
                <c:pt idx="6">
                  <c:v>6</c:v>
                </c:pt>
                <c:pt idx="7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 1</c:v>
                </c:pt>
                <c:pt idx="1">
                  <c:v>ЗОШ № 2</c:v>
                </c:pt>
                <c:pt idx="2">
                  <c:v>ЗОШ № 4</c:v>
                </c:pt>
                <c:pt idx="3">
                  <c:v>Гімназія № 5</c:v>
                </c:pt>
                <c:pt idx="4">
                  <c:v>НВК № 6</c:v>
                </c:pt>
                <c:pt idx="5">
                  <c:v>ЗОШ № 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14</c:v>
                </c:pt>
                <c:pt idx="1">
                  <c:v>33</c:v>
                </c:pt>
                <c:pt idx="2">
                  <c:v>0</c:v>
                </c:pt>
                <c:pt idx="3">
                  <c:v>18</c:v>
                </c:pt>
                <c:pt idx="4">
                  <c:v>17</c:v>
                </c:pt>
                <c:pt idx="5">
                  <c:v>5</c:v>
                </c:pt>
                <c:pt idx="6">
                  <c:v>6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708992"/>
        <c:axId val="93507584"/>
      </c:barChart>
      <c:catAx>
        <c:axId val="90708992"/>
        <c:scaling>
          <c:orientation val="minMax"/>
        </c:scaling>
        <c:delete val="0"/>
        <c:axPos val="b"/>
        <c:majorTickMark val="out"/>
        <c:minorTickMark val="none"/>
        <c:tickLblPos val="nextTo"/>
        <c:crossAx val="93507584"/>
        <c:crosses val="autoZero"/>
        <c:auto val="1"/>
        <c:lblAlgn val="ctr"/>
        <c:lblOffset val="100"/>
        <c:noMultiLvlLbl val="0"/>
      </c:catAx>
      <c:valAx>
        <c:axId val="93507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708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79602896860115E-2"/>
          <c:y val="4.0865234149755132E-2"/>
          <c:w val="0.68791921843102943"/>
          <c:h val="0.6943893702610680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 призових місць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24</c:v>
                </c:pt>
                <c:pt idx="1">
                  <c:v>57</c:v>
                </c:pt>
                <c:pt idx="2">
                  <c:v>0</c:v>
                </c:pt>
                <c:pt idx="3">
                  <c:v>31</c:v>
                </c:pt>
                <c:pt idx="4">
                  <c:v>29</c:v>
                </c:pt>
                <c:pt idx="5">
                  <c:v>8</c:v>
                </c:pt>
                <c:pt idx="6">
                  <c:v>10</c:v>
                </c:pt>
                <c:pt idx="7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Кількість учнів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13</c:v>
                </c:pt>
                <c:pt idx="1">
                  <c:v>26</c:v>
                </c:pt>
                <c:pt idx="2">
                  <c:v>0</c:v>
                </c:pt>
                <c:pt idx="3">
                  <c:v>23</c:v>
                </c:pt>
                <c:pt idx="4">
                  <c:v>16</c:v>
                </c:pt>
                <c:pt idx="5">
                  <c:v>8</c:v>
                </c:pt>
                <c:pt idx="6">
                  <c:v>8</c:v>
                </c:pt>
                <c:pt idx="7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5213696"/>
        <c:axId val="165215232"/>
        <c:axId val="0"/>
      </c:bar3DChart>
      <c:catAx>
        <c:axId val="165213696"/>
        <c:scaling>
          <c:orientation val="minMax"/>
        </c:scaling>
        <c:delete val="0"/>
        <c:axPos val="b"/>
        <c:majorTickMark val="out"/>
        <c:minorTickMark val="none"/>
        <c:tickLblPos val="nextTo"/>
        <c:crossAx val="165215232"/>
        <c:crosses val="autoZero"/>
        <c:auto val="1"/>
        <c:lblAlgn val="ctr"/>
        <c:lblOffset val="100"/>
        <c:noMultiLvlLbl val="0"/>
      </c:catAx>
      <c:valAx>
        <c:axId val="165215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5213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371524739963058"/>
          <c:y val="0.3734475101493373"/>
          <c:w val="0.23702549334111014"/>
          <c:h val="0.207095388575059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2013/2014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2</c:v>
                </c:pt>
                <c:pt idx="2">
                  <c:v>7</c:v>
                </c:pt>
                <c:pt idx="3">
                  <c:v>3</c:v>
                </c:pt>
                <c:pt idx="4">
                  <c:v>1</c:v>
                </c:pt>
                <c:pt idx="5">
                  <c:v>6</c:v>
                </c:pt>
                <c:pt idx="6">
                  <c:v>4</c:v>
                </c:pt>
                <c:pt idx="7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2014/2015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5</c:v>
                </c:pt>
                <c:pt idx="1">
                  <c:v>1</c:v>
                </c:pt>
                <c:pt idx="2">
                  <c:v>8</c:v>
                </c:pt>
                <c:pt idx="3">
                  <c:v>3</c:v>
                </c:pt>
                <c:pt idx="4">
                  <c:v>2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2015/2016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ЗОШ №1</c:v>
                </c:pt>
                <c:pt idx="1">
                  <c:v>ЗОШ №2</c:v>
                </c:pt>
                <c:pt idx="2">
                  <c:v>ЗОШ №4</c:v>
                </c:pt>
                <c:pt idx="3">
                  <c:v>Гімназія №5</c:v>
                </c:pt>
                <c:pt idx="4">
                  <c:v>НВК №6</c:v>
                </c:pt>
                <c:pt idx="5">
                  <c:v>ЗОШ №7</c:v>
                </c:pt>
                <c:pt idx="6">
                  <c:v>ЗОШ №8</c:v>
                </c:pt>
                <c:pt idx="7">
                  <c:v>КБ ЗОШ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4</c:v>
                </c:pt>
                <c:pt idx="1">
                  <c:v>1</c:v>
                </c:pt>
                <c:pt idx="2">
                  <c:v>8</c:v>
                </c:pt>
                <c:pt idx="3">
                  <c:v>2</c:v>
                </c:pt>
                <c:pt idx="4">
                  <c:v>3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567040"/>
        <c:axId val="176568576"/>
      </c:barChart>
      <c:catAx>
        <c:axId val="176567040"/>
        <c:scaling>
          <c:orientation val="minMax"/>
        </c:scaling>
        <c:delete val="0"/>
        <c:axPos val="l"/>
        <c:majorTickMark val="out"/>
        <c:minorTickMark val="none"/>
        <c:tickLblPos val="nextTo"/>
        <c:crossAx val="176568576"/>
        <c:crosses val="autoZero"/>
        <c:auto val="1"/>
        <c:lblAlgn val="ctr"/>
        <c:lblOffset val="100"/>
        <c:noMultiLvlLbl val="0"/>
      </c:catAx>
      <c:valAx>
        <c:axId val="1765685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765670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554CE0-DB09-40BC-B6B4-0367565567A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742096B-CADF-4D8D-8C42-16FAE027A42C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735</a:t>
          </a:r>
        </a:p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2015/2016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н.р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C463EA4-BF43-40E4-BD6E-E0F36ADAEBEB}" type="parTrans" cxnId="{A512AF7B-EE20-4BDC-AECB-69F02C00B8DB}">
      <dgm:prSet/>
      <dgm:spPr/>
      <dgm:t>
        <a:bodyPr/>
        <a:lstStyle/>
        <a:p>
          <a:endParaRPr lang="ru-RU"/>
        </a:p>
      </dgm:t>
    </dgm:pt>
    <dgm:pt modelId="{D6DC2154-DC46-4F65-9EDE-C55B9FFEF82A}" type="sibTrans" cxnId="{A512AF7B-EE20-4BDC-AECB-69F02C00B8DB}">
      <dgm:prSet/>
      <dgm:spPr/>
      <dgm:t>
        <a:bodyPr/>
        <a:lstStyle/>
        <a:p>
          <a:endParaRPr lang="ru-RU"/>
        </a:p>
      </dgm:t>
    </dgm:pt>
    <dgm:pt modelId="{876C3444-66E0-4408-B5FF-576210CB7D5C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687 </a:t>
          </a:r>
        </a:p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2014/2015 н.р.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08DD9D8-C157-4D1F-B1D4-42166CED61DD}" type="parTrans" cxnId="{0D9D41DC-C373-4FC9-ADB4-85010AB3879F}">
      <dgm:prSet/>
      <dgm:spPr/>
      <dgm:t>
        <a:bodyPr/>
        <a:lstStyle/>
        <a:p>
          <a:endParaRPr lang="ru-RU"/>
        </a:p>
      </dgm:t>
    </dgm:pt>
    <dgm:pt modelId="{0B42D2B3-A4F5-40D6-845E-E3F145476BE1}" type="sibTrans" cxnId="{0D9D41DC-C373-4FC9-ADB4-85010AB3879F}">
      <dgm:prSet/>
      <dgm:spPr/>
      <dgm:t>
        <a:bodyPr/>
        <a:lstStyle/>
        <a:p>
          <a:endParaRPr lang="ru-RU"/>
        </a:p>
      </dgm:t>
    </dgm:pt>
    <dgm:pt modelId="{9D7F0F9E-8D60-43EF-B7AF-36678027E2BA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841 </a:t>
          </a:r>
        </a:p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2013/2014 н.р.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1439738-6FF5-4FC6-A677-B3E9688E3B43}" type="parTrans" cxnId="{EA4FD5E3-C0B6-46AA-8106-CE2103A9A26C}">
      <dgm:prSet/>
      <dgm:spPr/>
      <dgm:t>
        <a:bodyPr/>
        <a:lstStyle/>
        <a:p>
          <a:endParaRPr lang="ru-RU"/>
        </a:p>
      </dgm:t>
    </dgm:pt>
    <dgm:pt modelId="{4E8D6218-30BC-48EA-BDEC-667869E95AF8}" type="sibTrans" cxnId="{EA4FD5E3-C0B6-46AA-8106-CE2103A9A26C}">
      <dgm:prSet/>
      <dgm:spPr/>
      <dgm:t>
        <a:bodyPr/>
        <a:lstStyle/>
        <a:p>
          <a:endParaRPr lang="ru-RU"/>
        </a:p>
      </dgm:t>
    </dgm:pt>
    <dgm:pt modelId="{588FBBEE-56DF-4D36-B660-7856B4145308}" type="pres">
      <dgm:prSet presAssocID="{83554CE0-DB09-40BC-B6B4-0367565567AE}" presName="Name0" presStyleCnt="0">
        <dgm:presLayoutVars>
          <dgm:dir/>
          <dgm:animLvl val="lvl"/>
          <dgm:resizeHandles val="exact"/>
        </dgm:presLayoutVars>
      </dgm:prSet>
      <dgm:spPr/>
    </dgm:pt>
    <dgm:pt modelId="{7AB9BA75-EF7B-4FFE-8635-9B33ED31F479}" type="pres">
      <dgm:prSet presAssocID="{C742096B-CADF-4D8D-8C42-16FAE027A42C}" presName="Name8" presStyleCnt="0"/>
      <dgm:spPr/>
    </dgm:pt>
    <dgm:pt modelId="{665787DC-EEC3-4789-9D7B-89368A1CE1AB}" type="pres">
      <dgm:prSet presAssocID="{C742096B-CADF-4D8D-8C42-16FAE027A42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B95DF-566C-47FE-9AD7-8C6990D8E2BF}" type="pres">
      <dgm:prSet presAssocID="{C742096B-CADF-4D8D-8C42-16FAE027A42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C9196-F82E-426B-A381-F8314A62FEB4}" type="pres">
      <dgm:prSet presAssocID="{876C3444-66E0-4408-B5FF-576210CB7D5C}" presName="Name8" presStyleCnt="0"/>
      <dgm:spPr/>
    </dgm:pt>
    <dgm:pt modelId="{D755BC22-02A0-4A1D-9A7B-815FFB1CF64A}" type="pres">
      <dgm:prSet presAssocID="{876C3444-66E0-4408-B5FF-576210CB7D5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D9856-6A4D-4088-A787-132FA53E57D4}" type="pres">
      <dgm:prSet presAssocID="{876C3444-66E0-4408-B5FF-576210CB7D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82E96-6E01-454B-BC1D-9FB50E96A8A2}" type="pres">
      <dgm:prSet presAssocID="{9D7F0F9E-8D60-43EF-B7AF-36678027E2BA}" presName="Name8" presStyleCnt="0"/>
      <dgm:spPr/>
    </dgm:pt>
    <dgm:pt modelId="{3AD84B27-18C0-4B64-AF30-8752D405B88B}" type="pres">
      <dgm:prSet presAssocID="{9D7F0F9E-8D60-43EF-B7AF-36678027E2B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595EC-64D8-4FA0-9E68-46AADB034ADF}" type="pres">
      <dgm:prSet presAssocID="{9D7F0F9E-8D60-43EF-B7AF-36678027E2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C99D13-AC90-4C21-88FE-0BE7F7E69C63}" type="presOf" srcId="{C742096B-CADF-4D8D-8C42-16FAE027A42C}" destId="{665787DC-EEC3-4789-9D7B-89368A1CE1AB}" srcOrd="0" destOrd="0" presId="urn:microsoft.com/office/officeart/2005/8/layout/pyramid1"/>
    <dgm:cxn modelId="{45CD5A57-D2DF-406C-BF2C-CE9A3499CEE9}" type="presOf" srcId="{83554CE0-DB09-40BC-B6B4-0367565567AE}" destId="{588FBBEE-56DF-4D36-B660-7856B4145308}" srcOrd="0" destOrd="0" presId="urn:microsoft.com/office/officeart/2005/8/layout/pyramid1"/>
    <dgm:cxn modelId="{D3402937-B69C-4F55-BA7D-3164913C7AA2}" type="presOf" srcId="{9D7F0F9E-8D60-43EF-B7AF-36678027E2BA}" destId="{3AD84B27-18C0-4B64-AF30-8752D405B88B}" srcOrd="0" destOrd="0" presId="urn:microsoft.com/office/officeart/2005/8/layout/pyramid1"/>
    <dgm:cxn modelId="{EA4FD5E3-C0B6-46AA-8106-CE2103A9A26C}" srcId="{83554CE0-DB09-40BC-B6B4-0367565567AE}" destId="{9D7F0F9E-8D60-43EF-B7AF-36678027E2BA}" srcOrd="2" destOrd="0" parTransId="{F1439738-6FF5-4FC6-A677-B3E9688E3B43}" sibTransId="{4E8D6218-30BC-48EA-BDEC-667869E95AF8}"/>
    <dgm:cxn modelId="{0D9D41DC-C373-4FC9-ADB4-85010AB3879F}" srcId="{83554CE0-DB09-40BC-B6B4-0367565567AE}" destId="{876C3444-66E0-4408-B5FF-576210CB7D5C}" srcOrd="1" destOrd="0" parTransId="{A08DD9D8-C157-4D1F-B1D4-42166CED61DD}" sibTransId="{0B42D2B3-A4F5-40D6-845E-E3F145476BE1}"/>
    <dgm:cxn modelId="{146D3239-4840-4F54-A2CC-A9503F21750F}" type="presOf" srcId="{876C3444-66E0-4408-B5FF-576210CB7D5C}" destId="{D755BC22-02A0-4A1D-9A7B-815FFB1CF64A}" srcOrd="0" destOrd="0" presId="urn:microsoft.com/office/officeart/2005/8/layout/pyramid1"/>
    <dgm:cxn modelId="{287C3349-7419-4CCE-A185-C12F5A8ECCB0}" type="presOf" srcId="{876C3444-66E0-4408-B5FF-576210CB7D5C}" destId="{313D9856-6A4D-4088-A787-132FA53E57D4}" srcOrd="1" destOrd="0" presId="urn:microsoft.com/office/officeart/2005/8/layout/pyramid1"/>
    <dgm:cxn modelId="{10D4712E-47F9-4C7A-8F73-CEFCCD2F5021}" type="presOf" srcId="{C742096B-CADF-4D8D-8C42-16FAE027A42C}" destId="{71AB95DF-566C-47FE-9AD7-8C6990D8E2BF}" srcOrd="1" destOrd="0" presId="urn:microsoft.com/office/officeart/2005/8/layout/pyramid1"/>
    <dgm:cxn modelId="{74FA6C29-2ADC-442A-9386-EE69254C32F7}" type="presOf" srcId="{9D7F0F9E-8D60-43EF-B7AF-36678027E2BA}" destId="{EFD595EC-64D8-4FA0-9E68-46AADB034ADF}" srcOrd="1" destOrd="0" presId="urn:microsoft.com/office/officeart/2005/8/layout/pyramid1"/>
    <dgm:cxn modelId="{A512AF7B-EE20-4BDC-AECB-69F02C00B8DB}" srcId="{83554CE0-DB09-40BC-B6B4-0367565567AE}" destId="{C742096B-CADF-4D8D-8C42-16FAE027A42C}" srcOrd="0" destOrd="0" parTransId="{3C463EA4-BF43-40E4-BD6E-E0F36ADAEBEB}" sibTransId="{D6DC2154-DC46-4F65-9EDE-C55B9FFEF82A}"/>
    <dgm:cxn modelId="{D10196E6-5E6E-4D88-82E9-FE4E88B77B34}" type="presParOf" srcId="{588FBBEE-56DF-4D36-B660-7856B4145308}" destId="{7AB9BA75-EF7B-4FFE-8635-9B33ED31F479}" srcOrd="0" destOrd="0" presId="urn:microsoft.com/office/officeart/2005/8/layout/pyramid1"/>
    <dgm:cxn modelId="{5077DC65-296C-4579-A7EA-88FB7DB33708}" type="presParOf" srcId="{7AB9BA75-EF7B-4FFE-8635-9B33ED31F479}" destId="{665787DC-EEC3-4789-9D7B-89368A1CE1AB}" srcOrd="0" destOrd="0" presId="urn:microsoft.com/office/officeart/2005/8/layout/pyramid1"/>
    <dgm:cxn modelId="{DB89BCBE-A8D2-4C52-9414-F71FF3FBE68F}" type="presParOf" srcId="{7AB9BA75-EF7B-4FFE-8635-9B33ED31F479}" destId="{71AB95DF-566C-47FE-9AD7-8C6990D8E2BF}" srcOrd="1" destOrd="0" presId="urn:microsoft.com/office/officeart/2005/8/layout/pyramid1"/>
    <dgm:cxn modelId="{023DD449-00C5-410C-81BA-319FC99ECF58}" type="presParOf" srcId="{588FBBEE-56DF-4D36-B660-7856B4145308}" destId="{E64C9196-F82E-426B-A381-F8314A62FEB4}" srcOrd="1" destOrd="0" presId="urn:microsoft.com/office/officeart/2005/8/layout/pyramid1"/>
    <dgm:cxn modelId="{62976886-E9FF-43DF-B57E-79FB651DDEC7}" type="presParOf" srcId="{E64C9196-F82E-426B-A381-F8314A62FEB4}" destId="{D755BC22-02A0-4A1D-9A7B-815FFB1CF64A}" srcOrd="0" destOrd="0" presId="urn:microsoft.com/office/officeart/2005/8/layout/pyramid1"/>
    <dgm:cxn modelId="{B00ECF02-ADEE-4612-9BDF-CCADD7BFD3F1}" type="presParOf" srcId="{E64C9196-F82E-426B-A381-F8314A62FEB4}" destId="{313D9856-6A4D-4088-A787-132FA53E57D4}" srcOrd="1" destOrd="0" presId="urn:microsoft.com/office/officeart/2005/8/layout/pyramid1"/>
    <dgm:cxn modelId="{C86E514E-102E-4161-B5CA-CDE7E8ED5CE1}" type="presParOf" srcId="{588FBBEE-56DF-4D36-B660-7856B4145308}" destId="{A5082E96-6E01-454B-BC1D-9FB50E96A8A2}" srcOrd="2" destOrd="0" presId="urn:microsoft.com/office/officeart/2005/8/layout/pyramid1"/>
    <dgm:cxn modelId="{3EDD9CA1-D702-4706-AB5A-32768B648EC5}" type="presParOf" srcId="{A5082E96-6E01-454B-BC1D-9FB50E96A8A2}" destId="{3AD84B27-18C0-4B64-AF30-8752D405B88B}" srcOrd="0" destOrd="0" presId="urn:microsoft.com/office/officeart/2005/8/layout/pyramid1"/>
    <dgm:cxn modelId="{E661CA42-DB6B-4188-8762-6D36DBAA34A8}" type="presParOf" srcId="{A5082E96-6E01-454B-BC1D-9FB50E96A8A2}" destId="{EFD595EC-64D8-4FA0-9E68-46AADB034AD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40F8F-E8EE-4790-B022-75A67D135B11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FAE367-2751-40A2-8655-B4E88E67ABF2}">
      <dgm:prSet phldrT="[Текст]" custT="1"/>
      <dgm:spPr/>
      <dgm:t>
        <a:bodyPr/>
        <a:lstStyle/>
        <a:p>
          <a:r>
            <a:rPr lang="uk-UA" sz="2000" dirty="0" smtClean="0"/>
            <a:t>31/50% вища</a:t>
          </a:r>
          <a:endParaRPr lang="ru-RU" sz="2000" dirty="0"/>
        </a:p>
      </dgm:t>
    </dgm:pt>
    <dgm:pt modelId="{B2C68FCE-9ECD-47F9-B210-E24FBDAA0FE5}" type="parTrans" cxnId="{0FF0553D-E470-475F-BC20-517B66E0BEC4}">
      <dgm:prSet/>
      <dgm:spPr/>
      <dgm:t>
        <a:bodyPr/>
        <a:lstStyle/>
        <a:p>
          <a:endParaRPr lang="ru-RU"/>
        </a:p>
      </dgm:t>
    </dgm:pt>
    <dgm:pt modelId="{E398D511-1095-4C77-A79E-3E72B8CBFC9B}" type="sibTrans" cxnId="{0FF0553D-E470-475F-BC20-517B66E0BEC4}">
      <dgm:prSet/>
      <dgm:spPr/>
      <dgm:t>
        <a:bodyPr/>
        <a:lstStyle/>
        <a:p>
          <a:endParaRPr lang="ru-RU"/>
        </a:p>
      </dgm:t>
    </dgm:pt>
    <dgm:pt modelId="{E4D81818-DD7A-4D3F-B8C7-DD20E5DFD04A}">
      <dgm:prSet phldrT="[Текст]" custT="1"/>
      <dgm:spPr/>
      <dgm:t>
        <a:bodyPr/>
        <a:lstStyle/>
        <a:p>
          <a:r>
            <a:rPr lang="uk-UA" sz="2000" dirty="0" smtClean="0"/>
            <a:t>52/32% </a:t>
          </a:r>
        </a:p>
        <a:p>
          <a:r>
            <a:rPr lang="uk-UA" sz="2000" dirty="0" smtClean="0"/>
            <a:t>І категорія</a:t>
          </a:r>
          <a:endParaRPr lang="ru-RU" sz="2000" dirty="0"/>
        </a:p>
      </dgm:t>
    </dgm:pt>
    <dgm:pt modelId="{F8F6EE75-5DA3-4E4B-9A4E-F589CAFBE60F}" type="parTrans" cxnId="{517DDEF9-5173-4AD8-AE0A-EAAA166D2C2D}">
      <dgm:prSet/>
      <dgm:spPr/>
      <dgm:t>
        <a:bodyPr/>
        <a:lstStyle/>
        <a:p>
          <a:endParaRPr lang="ru-RU"/>
        </a:p>
      </dgm:t>
    </dgm:pt>
    <dgm:pt modelId="{20634315-901C-419E-8940-A389D3254B81}" type="sibTrans" cxnId="{517DDEF9-5173-4AD8-AE0A-EAAA166D2C2D}">
      <dgm:prSet/>
      <dgm:spPr/>
      <dgm:t>
        <a:bodyPr/>
        <a:lstStyle/>
        <a:p>
          <a:endParaRPr lang="ru-RU"/>
        </a:p>
      </dgm:t>
    </dgm:pt>
    <dgm:pt modelId="{042E0A56-0DCC-47A7-A7FF-46619817763D}">
      <dgm:prSet phldrT="[Текст]" custT="1"/>
      <dgm:spPr/>
      <dgm:t>
        <a:bodyPr/>
        <a:lstStyle/>
        <a:p>
          <a:r>
            <a:rPr lang="uk-UA" sz="2000" dirty="0" smtClean="0"/>
            <a:t>11/9% спеціаліст</a:t>
          </a:r>
          <a:endParaRPr lang="ru-RU" sz="2000" dirty="0"/>
        </a:p>
      </dgm:t>
    </dgm:pt>
    <dgm:pt modelId="{1BDAA436-3E53-4AA3-9960-4B9930AC4A84}" type="parTrans" cxnId="{D2B54E1E-0470-492B-875A-02689B48C982}">
      <dgm:prSet/>
      <dgm:spPr/>
      <dgm:t>
        <a:bodyPr/>
        <a:lstStyle/>
        <a:p>
          <a:endParaRPr lang="ru-RU"/>
        </a:p>
      </dgm:t>
    </dgm:pt>
    <dgm:pt modelId="{7CE10545-19D9-4C34-8D0D-EBEC1DC39508}" type="sibTrans" cxnId="{D2B54E1E-0470-492B-875A-02689B48C982}">
      <dgm:prSet/>
      <dgm:spPr/>
      <dgm:t>
        <a:bodyPr/>
        <a:lstStyle/>
        <a:p>
          <a:endParaRPr lang="ru-RU"/>
        </a:p>
      </dgm:t>
    </dgm:pt>
    <dgm:pt modelId="{86ACB867-C3E7-4AFE-85CF-17889BCE9BE2}">
      <dgm:prSet phldrT="[Текст]" custT="1"/>
      <dgm:spPr/>
      <dgm:t>
        <a:bodyPr/>
        <a:lstStyle/>
        <a:p>
          <a:r>
            <a:rPr lang="uk-UA" sz="2000" dirty="0" smtClean="0"/>
            <a:t>5/9%</a:t>
          </a:r>
        </a:p>
        <a:p>
          <a:r>
            <a:rPr lang="uk-UA" sz="2000" dirty="0" smtClean="0"/>
            <a:t> ІІ категорія</a:t>
          </a:r>
          <a:endParaRPr lang="ru-RU" sz="2000" dirty="0"/>
        </a:p>
      </dgm:t>
    </dgm:pt>
    <dgm:pt modelId="{2DADAFA6-3E33-44E4-A68D-CACE8B07C1FD}" type="sibTrans" cxnId="{99EA5D33-CFEA-4A5B-9097-8EF56FD77C9B}">
      <dgm:prSet/>
      <dgm:spPr/>
      <dgm:t>
        <a:bodyPr/>
        <a:lstStyle/>
        <a:p>
          <a:endParaRPr lang="ru-RU"/>
        </a:p>
      </dgm:t>
    </dgm:pt>
    <dgm:pt modelId="{E84566EF-0FB9-4049-8AF6-951AEA24B844}" type="parTrans" cxnId="{99EA5D33-CFEA-4A5B-9097-8EF56FD77C9B}">
      <dgm:prSet/>
      <dgm:spPr/>
      <dgm:t>
        <a:bodyPr/>
        <a:lstStyle/>
        <a:p>
          <a:endParaRPr lang="ru-RU"/>
        </a:p>
      </dgm:t>
    </dgm:pt>
    <dgm:pt modelId="{9CD9EA74-5EBA-463C-A62A-512490EC3441}" type="pres">
      <dgm:prSet presAssocID="{06740F8F-E8EE-4790-B022-75A67D135B11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6754DA-C6EF-40DF-941A-6F307575B844}" type="pres">
      <dgm:prSet presAssocID="{06740F8F-E8EE-4790-B022-75A67D135B11}" presName="triangle1" presStyleLbl="node1" presStyleIdx="0" presStyleCnt="4" custScaleX="149276" custScaleY="73367" custLinFactNeighborX="1902" custLinFactNeighborY="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3796F-3714-40F9-BEC4-841972D68FD4}" type="pres">
      <dgm:prSet presAssocID="{06740F8F-E8EE-4790-B022-75A67D135B11}" presName="triangle2" presStyleLbl="node1" presStyleIdx="1" presStyleCnt="4" custScaleX="163406" custScaleY="64091" custLinFactNeighborX="-5797" custLinFactNeighborY="-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C96B0-4D5C-4974-9724-E30CAD3A7EF1}" type="pres">
      <dgm:prSet presAssocID="{06740F8F-E8EE-4790-B022-75A67D135B11}" presName="triangle3" presStyleLbl="node1" presStyleIdx="2" presStyleCnt="4" custScaleX="103369" custScaleY="112327" custLinFactNeighborX="1667" custLinFactNeighborY="1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572DF-650E-4E9E-A52C-70BAE6A03878}" type="pres">
      <dgm:prSet presAssocID="{06740F8F-E8EE-4790-B022-75A67D135B11}" presName="triangle4" presStyleLbl="node1" presStyleIdx="3" presStyleCnt="4" custScaleX="139131" custScaleY="67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1DF135-39A7-4E33-A8D0-FDE7B165491A}" type="presOf" srcId="{06740F8F-E8EE-4790-B022-75A67D135B11}" destId="{9CD9EA74-5EBA-463C-A62A-512490EC3441}" srcOrd="0" destOrd="0" presId="urn:microsoft.com/office/officeart/2005/8/layout/pyramid4"/>
    <dgm:cxn modelId="{D24935F6-DEF9-4A74-9A10-336D50F8F840}" type="presOf" srcId="{042E0A56-0DCC-47A7-A7FF-46619817763D}" destId="{7D3572DF-650E-4E9E-A52C-70BAE6A03878}" srcOrd="0" destOrd="0" presId="urn:microsoft.com/office/officeart/2005/8/layout/pyramid4"/>
    <dgm:cxn modelId="{D2B54E1E-0470-492B-875A-02689B48C982}" srcId="{06740F8F-E8EE-4790-B022-75A67D135B11}" destId="{042E0A56-0DCC-47A7-A7FF-46619817763D}" srcOrd="3" destOrd="0" parTransId="{1BDAA436-3E53-4AA3-9960-4B9930AC4A84}" sibTransId="{7CE10545-19D9-4C34-8D0D-EBEC1DC39508}"/>
    <dgm:cxn modelId="{CF761155-944C-4C76-AD2A-91C4503028A3}" type="presOf" srcId="{E4D81818-DD7A-4D3F-B8C7-DD20E5DFD04A}" destId="{2DFC96B0-4D5C-4974-9724-E30CAD3A7EF1}" srcOrd="0" destOrd="0" presId="urn:microsoft.com/office/officeart/2005/8/layout/pyramid4"/>
    <dgm:cxn modelId="{0FF0553D-E470-475F-BC20-517B66E0BEC4}" srcId="{06740F8F-E8EE-4790-B022-75A67D135B11}" destId="{67FAE367-2751-40A2-8655-B4E88E67ABF2}" srcOrd="0" destOrd="0" parTransId="{B2C68FCE-9ECD-47F9-B210-E24FBDAA0FE5}" sibTransId="{E398D511-1095-4C77-A79E-3E72B8CBFC9B}"/>
    <dgm:cxn modelId="{2F51D67F-D92E-4810-B07D-0E1E7696068E}" type="presOf" srcId="{67FAE367-2751-40A2-8655-B4E88E67ABF2}" destId="{DA6754DA-C6EF-40DF-941A-6F307575B844}" srcOrd="0" destOrd="0" presId="urn:microsoft.com/office/officeart/2005/8/layout/pyramid4"/>
    <dgm:cxn modelId="{3EB5C19B-B664-419E-87AF-B14548360FC5}" type="presOf" srcId="{86ACB867-C3E7-4AFE-85CF-17889BCE9BE2}" destId="{D113796F-3714-40F9-BEC4-841972D68FD4}" srcOrd="0" destOrd="0" presId="urn:microsoft.com/office/officeart/2005/8/layout/pyramid4"/>
    <dgm:cxn modelId="{517DDEF9-5173-4AD8-AE0A-EAAA166D2C2D}" srcId="{06740F8F-E8EE-4790-B022-75A67D135B11}" destId="{E4D81818-DD7A-4D3F-B8C7-DD20E5DFD04A}" srcOrd="2" destOrd="0" parTransId="{F8F6EE75-5DA3-4E4B-9A4E-F589CAFBE60F}" sibTransId="{20634315-901C-419E-8940-A389D3254B81}"/>
    <dgm:cxn modelId="{99EA5D33-CFEA-4A5B-9097-8EF56FD77C9B}" srcId="{06740F8F-E8EE-4790-B022-75A67D135B11}" destId="{86ACB867-C3E7-4AFE-85CF-17889BCE9BE2}" srcOrd="1" destOrd="0" parTransId="{E84566EF-0FB9-4049-8AF6-951AEA24B844}" sibTransId="{2DADAFA6-3E33-44E4-A68D-CACE8B07C1FD}"/>
    <dgm:cxn modelId="{59E9F196-979B-4725-A62E-B0B891F72C22}" type="presParOf" srcId="{9CD9EA74-5EBA-463C-A62A-512490EC3441}" destId="{DA6754DA-C6EF-40DF-941A-6F307575B844}" srcOrd="0" destOrd="0" presId="urn:microsoft.com/office/officeart/2005/8/layout/pyramid4"/>
    <dgm:cxn modelId="{BAA94414-60EF-4423-B8CB-0B8630D79951}" type="presParOf" srcId="{9CD9EA74-5EBA-463C-A62A-512490EC3441}" destId="{D113796F-3714-40F9-BEC4-841972D68FD4}" srcOrd="1" destOrd="0" presId="urn:microsoft.com/office/officeart/2005/8/layout/pyramid4"/>
    <dgm:cxn modelId="{63715ED8-496B-473C-BF64-1B215E3F3F87}" type="presParOf" srcId="{9CD9EA74-5EBA-463C-A62A-512490EC3441}" destId="{2DFC96B0-4D5C-4974-9724-E30CAD3A7EF1}" srcOrd="2" destOrd="0" presId="urn:microsoft.com/office/officeart/2005/8/layout/pyramid4"/>
    <dgm:cxn modelId="{2AB9C437-FD0C-4379-AF4D-9996D4B5AE69}" type="presParOf" srcId="{9CD9EA74-5EBA-463C-A62A-512490EC3441}" destId="{7D3572DF-650E-4E9E-A52C-70BAE6A0387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787DC-EEC3-4789-9D7B-89368A1CE1AB}">
      <dsp:nvSpPr>
        <dsp:cNvPr id="0" name=""/>
        <dsp:cNvSpPr/>
      </dsp:nvSpPr>
      <dsp:spPr>
        <a:xfrm>
          <a:off x="2743200" y="0"/>
          <a:ext cx="2743199" cy="1536170"/>
        </a:xfrm>
        <a:prstGeom prst="trapezoid">
          <a:avLst>
            <a:gd name="adj" fmla="val 892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735</a:t>
          </a:r>
        </a:p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2015/2016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н.р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3200" y="0"/>
        <a:ext cx="2743199" cy="1536170"/>
      </dsp:txXfrm>
    </dsp:sp>
    <dsp:sp modelId="{D755BC22-02A0-4A1D-9A7B-815FFB1CF64A}">
      <dsp:nvSpPr>
        <dsp:cNvPr id="0" name=""/>
        <dsp:cNvSpPr/>
      </dsp:nvSpPr>
      <dsp:spPr>
        <a:xfrm>
          <a:off x="1371600" y="1536170"/>
          <a:ext cx="5486399" cy="1536170"/>
        </a:xfrm>
        <a:prstGeom prst="trapezoid">
          <a:avLst>
            <a:gd name="adj" fmla="val 892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687 </a:t>
          </a:r>
        </a:p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2014/2015 н.р.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31720" y="1536170"/>
        <a:ext cx="3566160" cy="1536170"/>
      </dsp:txXfrm>
    </dsp:sp>
    <dsp:sp modelId="{3AD84B27-18C0-4B64-AF30-8752D405B88B}">
      <dsp:nvSpPr>
        <dsp:cNvPr id="0" name=""/>
        <dsp:cNvSpPr/>
      </dsp:nvSpPr>
      <dsp:spPr>
        <a:xfrm>
          <a:off x="0" y="3072341"/>
          <a:ext cx="8229600" cy="1536170"/>
        </a:xfrm>
        <a:prstGeom prst="trapezoid">
          <a:avLst>
            <a:gd name="adj" fmla="val 892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841 </a:t>
          </a:r>
        </a:p>
        <a:p>
          <a:pPr lvl="0" algn="ctr" defTabSz="2400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2013/2014 н.р.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40179" y="3072341"/>
        <a:ext cx="5349240" cy="1536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754DA-C6EF-40DF-941A-6F307575B844}">
      <dsp:nvSpPr>
        <dsp:cNvPr id="0" name=""/>
        <dsp:cNvSpPr/>
      </dsp:nvSpPr>
      <dsp:spPr>
        <a:xfrm>
          <a:off x="2124221" y="89719"/>
          <a:ext cx="3708427" cy="182263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31/50% вища</a:t>
          </a:r>
          <a:endParaRPr lang="ru-RU" sz="2000" kern="1200" dirty="0"/>
        </a:p>
      </dsp:txBody>
      <dsp:txXfrm>
        <a:off x="3051328" y="1001038"/>
        <a:ext cx="1854213" cy="911319"/>
      </dsp:txXfrm>
    </dsp:sp>
    <dsp:sp modelId="{D113796F-3714-40F9-BEC4-841972D68FD4}">
      <dsp:nvSpPr>
        <dsp:cNvPr id="0" name=""/>
        <dsp:cNvSpPr/>
      </dsp:nvSpPr>
      <dsp:spPr>
        <a:xfrm>
          <a:off x="515304" y="2673118"/>
          <a:ext cx="4059456" cy="159219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5/9%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 ІІ категорія</a:t>
          </a:r>
          <a:endParaRPr lang="ru-RU" sz="2000" kern="1200" dirty="0"/>
        </a:p>
      </dsp:txBody>
      <dsp:txXfrm>
        <a:off x="1530168" y="3469217"/>
        <a:ext cx="2029728" cy="796098"/>
      </dsp:txXfrm>
    </dsp:sp>
    <dsp:sp modelId="{2DFC96B0-4D5C-4974-9724-E30CAD3A7EF1}">
      <dsp:nvSpPr>
        <dsp:cNvPr id="0" name=""/>
        <dsp:cNvSpPr/>
      </dsp:nvSpPr>
      <dsp:spPr>
        <a:xfrm rot="10800000">
          <a:off x="2688611" y="2117162"/>
          <a:ext cx="2567971" cy="279051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52/32%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 категорія</a:t>
          </a:r>
          <a:endParaRPr lang="ru-RU" sz="2000" kern="1200" dirty="0"/>
        </a:p>
      </dsp:txBody>
      <dsp:txXfrm rot="10800000">
        <a:off x="3330604" y="2117162"/>
        <a:ext cx="1283985" cy="1395256"/>
      </dsp:txXfrm>
    </dsp:sp>
    <dsp:sp modelId="{7D3572DF-650E-4E9E-A52C-70BAE6A03878}">
      <dsp:nvSpPr>
        <dsp:cNvPr id="0" name=""/>
        <dsp:cNvSpPr/>
      </dsp:nvSpPr>
      <dsp:spPr>
        <a:xfrm>
          <a:off x="3445123" y="2648412"/>
          <a:ext cx="3456398" cy="167206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11/9% спеціаліст</a:t>
          </a:r>
          <a:endParaRPr lang="ru-RU" sz="2000" kern="1200" dirty="0"/>
        </a:p>
      </dsp:txBody>
      <dsp:txXfrm>
        <a:off x="4309223" y="3484445"/>
        <a:ext cx="1728199" cy="836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583B9B-856A-4484-935D-60BF3103C29B}" type="datetimeFigureOut">
              <a:rPr lang="ru-RU" smtClean="0"/>
              <a:pPr/>
              <a:t>01.02.2016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164CC3-43C0-4BF1-9ECA-26B4D9CE018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052736"/>
            <a:ext cx="8229600" cy="3672408"/>
          </a:xfrm>
        </p:spPr>
        <p:txBody>
          <a:bodyPr>
            <a:noAutofit/>
          </a:bodyPr>
          <a:lstStyle/>
          <a:p>
            <a:pPr algn="ctr"/>
            <a:r>
              <a:rPr lang="uk-UA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 підсумки проведення                            ІІ етапу Всеукраїнських учнівських олімпіад з навчальних предметів у 2015/2016 н.р.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4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Результати виступу учнів у ІІ етапі Всеукраїнських учнівських олімпіад з </a:t>
            </a:r>
            <a:r>
              <a:rPr lang="uk-UA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навчальних предмет у 2014/2015 та 2015/2016 </a:t>
            </a:r>
            <a:r>
              <a:rPr lang="uk-UA" sz="24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н.р</a:t>
            </a:r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0218284"/>
              </p:ext>
            </p:extLst>
          </p:nvPr>
        </p:nvGraphicFramePr>
        <p:xfrm>
          <a:off x="457200" y="1124745"/>
          <a:ext cx="8435280" cy="5199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55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504056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Учні, що мають найбільшу кількість перемог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082348"/>
              </p:ext>
            </p:extLst>
          </p:nvPr>
        </p:nvGraphicFramePr>
        <p:xfrm>
          <a:off x="179512" y="1052736"/>
          <a:ext cx="8712968" cy="5177809"/>
        </p:xfrm>
        <a:graphic>
          <a:graphicData uri="http://schemas.openxmlformats.org/drawingml/2006/table">
            <a:tbl>
              <a:tblPr/>
              <a:tblGrid>
                <a:gridCol w="443032"/>
                <a:gridCol w="1255258"/>
                <a:gridCol w="1398054"/>
                <a:gridCol w="2441559"/>
                <a:gridCol w="1255258"/>
                <a:gridCol w="1107581"/>
                <a:gridCol w="812226"/>
              </a:tblGrid>
              <a:tr h="5870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з/п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ПІБ учня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ЗНЗ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4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Фролова Олександра Олександрівна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загальноосвітня школа І-ІІІ ступенів № 1 імені І.Ю.Рєпіна Чугуївської міської ради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мова,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</a:t>
                      </a:r>
                      <a:r>
                        <a:rPr lang="uk-UA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Російська мова та література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Хімія, фізика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Тукало Ростислав Андрійович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література, а</a:t>
                      </a: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нглійська мова, р</a:t>
                      </a: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осійська мова та література, географія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Хімія, історія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Яценко Дар’я Володимирівна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загальноосвітня школа І-ІІІ ступенів № 2 Чугуївської міської ради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Правознавство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kumimoji="0" lang="uk-U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Російська мова та 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Пльонкін Артем В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ячеславович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Географія,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математика, українська  мова та література, фізика, біологія, російська мова та 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Хімія, історія, астрономія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4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Мікіша Данило Сергійович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Математика, хімія, інформатика, інформаційні технології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мова, російська мова та 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4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Безродний Владислав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В`ячеславович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Інформатика 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Інформаційні технології, фізика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Біологія,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хімія, математика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Дробот Сава Олегович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Математика, фізика, інофрматика, астрономія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9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504056"/>
          </a:xfrm>
        </p:spPr>
        <p:txBody>
          <a:bodyPr/>
          <a:lstStyle/>
          <a:p>
            <a:pPr algn="ctr"/>
            <a:r>
              <a:rPr lang="uk-UA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Учні, що мають найбільшу кількість перемог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872109"/>
              </p:ext>
            </p:extLst>
          </p:nvPr>
        </p:nvGraphicFramePr>
        <p:xfrm>
          <a:off x="323528" y="1085364"/>
          <a:ext cx="8496944" cy="5552133"/>
        </p:xfrm>
        <a:graphic>
          <a:graphicData uri="http://schemas.openxmlformats.org/drawingml/2006/table">
            <a:tbl>
              <a:tblPr/>
              <a:tblGrid>
                <a:gridCol w="330260"/>
                <a:gridCol w="1397932"/>
                <a:gridCol w="1944216"/>
                <a:gridCol w="1503978"/>
                <a:gridCol w="1304334"/>
                <a:gridCol w="1368152"/>
                <a:gridCol w="648072"/>
              </a:tblGrid>
              <a:tr h="545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з/п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ПІБ учня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ЗНЗ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 місце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5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Драконова Олеся Олександрівна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гімназія №5 Чугуївської міської ради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Математика,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Фізика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Леонова Тетяна Олександрівна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література, математика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Буликіна Тетяна Олексіївна</a:t>
                      </a: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Чугуївський навчально-виховний комплекс № 6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імені тричі Героя Радянського Союзу І.М. </a:t>
                      </a:r>
                      <a:r>
                        <a:rPr lang="uk-UA" sz="12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Кожедуба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Чугуївської міської ради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література, історія,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мова, </a:t>
                      </a:r>
                      <a:r>
                        <a:rPr lang="uk-UA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географія, </a:t>
                      </a:r>
                      <a:r>
                        <a:rPr kumimoji="0" lang="uk-U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російська мова та література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Карпенко Олена Сергіївна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література, біологія, російська мова та 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5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Марчук Анастасія Юріївна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Біологія, російська мова та література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Джурас Марина Олегівна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Англійська мова, географія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Українська мова та література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Таненя Вікторія Петрівна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Клугино-Башкирівська</a:t>
                      </a: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загальноосвітня школа </a:t>
                      </a:r>
                      <a:r>
                        <a:rPr lang="uk-UA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І-ІІІ </a:t>
                      </a: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ступенів  Чугуївської міської ради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Історія, біологія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Географія, правознавство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07" marR="606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064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призових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місць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посіли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2351802"/>
              </p:ext>
            </p:extLst>
          </p:nvPr>
        </p:nvGraphicFramePr>
        <p:xfrm>
          <a:off x="457200" y="1484784"/>
          <a:ext cx="8229600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8671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576064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Учителі, що мають найбільшу кількість переможців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006926"/>
              </p:ext>
            </p:extLst>
          </p:nvPr>
        </p:nvGraphicFramePr>
        <p:xfrm>
          <a:off x="179512" y="836710"/>
          <a:ext cx="8640960" cy="5702956"/>
        </p:xfrm>
        <a:graphic>
          <a:graphicData uri="http://schemas.openxmlformats.org/drawingml/2006/table">
            <a:tbl>
              <a:tblPr/>
              <a:tblGrid>
                <a:gridCol w="432048"/>
                <a:gridCol w="2880320"/>
                <a:gridCol w="2664297"/>
                <a:gridCol w="648072"/>
                <a:gridCol w="576064"/>
                <a:gridCol w="648072"/>
                <a:gridCol w="792087"/>
              </a:tblGrid>
              <a:tr h="6327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з/п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ПІБ учителя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ЗНЗ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ІІІ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Всього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Сухініна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Наталія Іванівна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Чугуївська загальноосвітня </a:t>
                      </a: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 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І-ІІІ ступенів № 1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Чугуївської міської ради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7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Салівон Наталія Володимирівна</a:t>
                      </a: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Чугуївська загальноосвітня </a:t>
                      </a: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 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І-ІІІ ступенів № 2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Чугуївської міської ради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Кріцина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Олена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Григорівна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0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Пасюга Юлія Юріївна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53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Черемісова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Наталія Миколаївна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Сєрік</a:t>
                      </a: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Ольга Вадимівна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Ясько Ніна Федорівна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Пєнкіна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Римма Олександрівна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Шаровкіна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Євгенія Василівна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Старікова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Ольга Олександрівна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Чугуївська гімназія № 5 Чугуївської міської ради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Пугачова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Галина 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Петрівна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Логвиненко Зоя Іванівна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uk-UA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Лисянська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Галина Валентинівна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11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576064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Учителі, що мають найбільшу кількість переможців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644691"/>
              </p:ext>
            </p:extLst>
          </p:nvPr>
        </p:nvGraphicFramePr>
        <p:xfrm>
          <a:off x="467543" y="1340769"/>
          <a:ext cx="8208913" cy="4752526"/>
        </p:xfrm>
        <a:graphic>
          <a:graphicData uri="http://schemas.openxmlformats.org/drawingml/2006/table">
            <a:tbl>
              <a:tblPr/>
              <a:tblGrid>
                <a:gridCol w="502789"/>
                <a:gridCol w="1939329"/>
                <a:gridCol w="3170813"/>
                <a:gridCol w="631455"/>
                <a:gridCol w="631455"/>
                <a:gridCol w="631455"/>
                <a:gridCol w="701617"/>
              </a:tblGrid>
              <a:tr h="4706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з/п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ПІБ учителя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ЗНЗ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 місце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Шоміна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Марина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Володимирівна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Чугуївський навчально-виховний комплекс № 6  імені тричі Героя Радянського Союзу І.М. </a:t>
                      </a: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Кожедуба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Чугуївської міської ради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Зав’ялова Раїса Дмитрівна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3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Мазенкова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Тамара 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Вікторівна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Чапель Лідія Михайлівна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загальноосвітня школа І-ІІІ ступенів №7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Чугуївської міської ради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Кураш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Інна Василівна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загальноосвітня школа І-ІІІ ступенів №8 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Чугуївської міської ради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Жиглова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Юлія Володимирівна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Клугино-Башкирівська загальноосвітня школа І-ІІІ ступенів Чугуївської міської ради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75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20.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Сладких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Діна Володимирівна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9895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351" marR="583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029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7772400" cy="936104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Якісний склад учителів, що підготували призерів ІІ етапу олімпіад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59000434"/>
              </p:ext>
            </p:extLst>
          </p:nvPr>
        </p:nvGraphicFramePr>
        <p:xfrm>
          <a:off x="1043608" y="1412776"/>
          <a:ext cx="756084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1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ЗАГАЛЬНИЙ РЕЙТИНГ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535563"/>
              </p:ext>
            </p:extLst>
          </p:nvPr>
        </p:nvGraphicFramePr>
        <p:xfrm>
          <a:off x="611560" y="1196753"/>
          <a:ext cx="8208912" cy="4896544"/>
        </p:xfrm>
        <a:graphic>
          <a:graphicData uri="http://schemas.openxmlformats.org/drawingml/2006/table">
            <a:tbl>
              <a:tblPr/>
              <a:tblGrid>
                <a:gridCol w="2016224"/>
                <a:gridCol w="1728192"/>
                <a:gridCol w="1584176"/>
                <a:gridCol w="1656184"/>
                <a:gridCol w="1224136"/>
              </a:tblGrid>
              <a:tr h="37823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ЗНЗ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Місце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82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2013/2014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2014/2015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2015/2016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R=</a:t>
                      </a:r>
                      <a:r>
                        <a:rPr lang="uk-UA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ЗКБ/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1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IV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</a:t>
                      </a: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2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II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1,8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4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VII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VІІІ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0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Гімназія № 5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3,4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НВК № 6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7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VI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6,8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2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8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VІІ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КБ ЗОШ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5,4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9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Загальний рейтинг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149508"/>
              </p:ext>
            </p:extLst>
          </p:nvPr>
        </p:nvGraphicFramePr>
        <p:xfrm>
          <a:off x="467544" y="908720"/>
          <a:ext cx="82296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28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63668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АНТИРЕЙТИНГ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597124"/>
              </p:ext>
            </p:extLst>
          </p:nvPr>
        </p:nvGraphicFramePr>
        <p:xfrm>
          <a:off x="1187625" y="1340768"/>
          <a:ext cx="6768751" cy="4663392"/>
        </p:xfrm>
        <a:graphic>
          <a:graphicData uri="http://schemas.openxmlformats.org/drawingml/2006/table">
            <a:tbl>
              <a:tblPr firstRow="1" firstCol="1" bandRow="1"/>
              <a:tblGrid>
                <a:gridCol w="2152796"/>
                <a:gridCol w="1608249"/>
                <a:gridCol w="1608249"/>
                <a:gridCol w="1399457"/>
              </a:tblGrid>
              <a:tr h="10629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Заклад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Кількість олімпіад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Кількість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останніх місць 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%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ЗОШ №4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100%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ЗОШ №7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0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75%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КБ ЗОШ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50%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ЗОШ №8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15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44%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НВК №6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38%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ЗОШ №1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12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19%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Гімназія №</a:t>
                      </a: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13%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ЗОШ №2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0%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825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08720"/>
            <a:ext cx="7992888" cy="5760640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uk-UA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Положення про Всеукраїнські учнівські олімпіади, турніри, конкурси з навчальних предметів, конкурси-захисти науково-дослідницьких робіт, олімпіади зі спеціальних дисциплін та конкурси фахової майстерності, затвердженого наказом Міністерства освіти і науки, молоді та спорту України </a:t>
            </a:r>
            <a:r>
              <a:rPr lang="uk-UA" sz="2400" dirty="0">
                <a:latin typeface="Times New Roman" pitchFamily="18" charset="0"/>
                <a:ea typeface="Calibri"/>
                <a:cs typeface="Times New Roman" pitchFamily="18" charset="0"/>
              </a:rPr>
              <a:t>від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uk-UA" sz="2400" dirty="0">
                <a:latin typeface="Times New Roman" pitchFamily="18" charset="0"/>
                <a:ea typeface="Calibri"/>
                <a:cs typeface="Times New Roman" pitchFamily="18" charset="0"/>
              </a:rPr>
              <a:t>22.09.2011 </a:t>
            </a:r>
            <a:r>
              <a:rPr lang="uk-UA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№1099</a:t>
            </a:r>
            <a:r>
              <a:rPr lang="uk-UA" sz="2400" dirty="0">
                <a:latin typeface="Times New Roman" pitchFamily="18" charset="0"/>
                <a:ea typeface="Calibri"/>
                <a:cs typeface="Times New Roman" pitchFamily="18" charset="0"/>
              </a:rPr>
              <a:t>, зареєстрованим у Міністерстві юстиції України 17.11.2011 за № 1318/20056 (із змінами</a:t>
            </a:r>
            <a:r>
              <a:rPr lang="uk-UA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);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Правила </a:t>
            </a:r>
            <a:r>
              <a:rPr lang="uk-UA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проведення І, ІІ, ІІІ етапів Всеукраїнських учнівських олімпіад із навчальних предметів у Харківській області, затверджених наказом Головного управління освіти і науки Харківської обласної державної адміністрації </a:t>
            </a:r>
            <a:r>
              <a:rPr lang="uk-UA" sz="2400" dirty="0">
                <a:latin typeface="Times New Roman" pitchFamily="18" charset="0"/>
                <a:ea typeface="Calibri"/>
                <a:cs typeface="Times New Roman" pitchFamily="18" charset="0"/>
              </a:rPr>
              <a:t>від 25.04.2012 </a:t>
            </a:r>
            <a:r>
              <a:rPr lang="uk-UA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№241</a:t>
            </a:r>
            <a:r>
              <a:rPr lang="uk-UA" sz="2400" dirty="0">
                <a:latin typeface="Times New Roman" pitchFamily="18" charset="0"/>
                <a:ea typeface="Calibri"/>
                <a:cs typeface="Times New Roman" pitchFamily="18" charset="0"/>
              </a:rPr>
              <a:t>, зареєстрованим у Головному управлінні юстиції у Харківській області 14.06.2012 за № </a:t>
            </a:r>
            <a:r>
              <a:rPr lang="uk-UA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42/1405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1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648072"/>
          </a:xfrm>
        </p:spPr>
        <p:txBody>
          <a:bodyPr/>
          <a:lstStyle/>
          <a:p>
            <a:pPr algn="ctr"/>
            <a:r>
              <a:rPr lang="uk-UA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Призові місця протягом 3-х років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19106"/>
              </p:ext>
            </p:extLst>
          </p:nvPr>
        </p:nvGraphicFramePr>
        <p:xfrm>
          <a:off x="611560" y="1124745"/>
          <a:ext cx="8208909" cy="5385856"/>
        </p:xfrm>
        <a:graphic>
          <a:graphicData uri="http://schemas.openxmlformats.org/drawingml/2006/table">
            <a:tbl>
              <a:tblPr firstRow="1" firstCol="1" bandRow="1"/>
              <a:tblGrid>
                <a:gridCol w="3096344"/>
                <a:gridCol w="5112565"/>
              </a:tblGrid>
              <a:tr h="130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 w="635"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Чу</a:t>
                      </a:r>
                      <a:r>
                        <a:rPr kumimoji="0" lang="uk-UA" sz="2400" b="1" i="0" u="none" strike="noStrike" kern="1200" cap="none" spc="0" normalizeH="0" baseline="0" noProof="0" dirty="0" smtClean="0">
                          <a:ln w="635"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гуївська ЗОШ                          І-ІІІ ступенів №2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Інформатика та інформаційні технології, фізика, хімія, історія, математика, екологія,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біологія, англійська мов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Чугуївська гімназія №5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математика, правознавство, біологія, хімія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3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Чугуївський НВК №6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математика, географія, історія, українська мова, біологія астрономія, економіка, англійська мова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Чугуївська ЗОШ                             І-ІІІ ступенів №1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фізика, хімія, українська мова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Клугино-Башкирівська</a:t>
                      </a:r>
                      <a:r>
                        <a:rPr lang="uk-UA" sz="2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І-ІІІ ступенів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80340" algn="l"/>
                        </a:tabLst>
                      </a:pPr>
                      <a:r>
                        <a:rPr lang="uk-UA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історія, правознавство, економіка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657928"/>
              </p:ext>
            </p:extLst>
          </p:nvPr>
        </p:nvGraphicFramePr>
        <p:xfrm>
          <a:off x="395537" y="476671"/>
          <a:ext cx="8424936" cy="5324001"/>
        </p:xfrm>
        <a:graphic>
          <a:graphicData uri="http://schemas.openxmlformats.org/drawingml/2006/table">
            <a:tbl>
              <a:tblPr firstRow="1" firstCol="1" bandRow="1"/>
              <a:tblGrid>
                <a:gridCol w="2304255"/>
                <a:gridCol w="6120681"/>
              </a:tblGrid>
              <a:tr h="936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 посідають призових місць протягом </a:t>
                      </a:r>
                      <a:r>
                        <a:rPr lang="uk-UA" sz="2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3-х років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1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ЗОШ №1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 економіки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ЗОШ </a:t>
                      </a:r>
                      <a:r>
                        <a:rPr lang="uk-UA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 географії, історії, фізики, англійської мови, біології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uk-UA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Гімназія №5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 астрономії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ЗОШ №7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з хімії, права, економіки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ЗОШ </a:t>
                      </a: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№8 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 хімії, екології, біології</a:t>
                      </a:r>
                      <a:endParaRPr kumimoji="0" lang="ru-RU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7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КБ ЗОШ 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хімії, астрономії, екології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57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профільного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допрофільного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результативність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ІІ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олімпіад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126590"/>
              </p:ext>
            </p:extLst>
          </p:nvPr>
        </p:nvGraphicFramePr>
        <p:xfrm>
          <a:off x="467544" y="1268758"/>
          <a:ext cx="8280921" cy="4845261"/>
        </p:xfrm>
        <a:graphic>
          <a:graphicData uri="http://schemas.openxmlformats.org/drawingml/2006/table">
            <a:tbl>
              <a:tblPr firstRow="1" firstCol="1" bandRow="1"/>
              <a:tblGrid>
                <a:gridCol w="1182989"/>
                <a:gridCol w="1700546"/>
                <a:gridCol w="1436945"/>
                <a:gridCol w="2592288"/>
                <a:gridCol w="1368153"/>
              </a:tblGrid>
              <a:tr h="319038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2015/2016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навчальний 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1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Профіль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Допрофільне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221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 № 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 філологія             (10-11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мова (8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 (8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біолого-хімічний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(10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Хімія –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ІІІ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Біологія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–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V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географія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 (2)  (8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8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фізика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 (9 кл.), </a:t>
                      </a:r>
                      <a:endParaRPr lang="uk-UA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77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 №2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інформаційно-технологічний 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(11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інформатика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 (2) (9 кл.),   ІІ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історичний 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               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(11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мова (8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(8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38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572" marR="64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математичний 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(10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0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профільного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допрофільного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результативність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ІІ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олімпіад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17952"/>
              </p:ext>
            </p:extLst>
          </p:nvPr>
        </p:nvGraphicFramePr>
        <p:xfrm>
          <a:off x="467545" y="1052738"/>
          <a:ext cx="8280918" cy="5312341"/>
        </p:xfrm>
        <a:graphic>
          <a:graphicData uri="http://schemas.openxmlformats.org/drawingml/2006/table">
            <a:tbl>
              <a:tblPr firstRow="1" firstCol="1" bandRow="1"/>
              <a:tblGrid>
                <a:gridCol w="1080119"/>
                <a:gridCol w="1440160"/>
                <a:gridCol w="1656184"/>
                <a:gridCol w="2880320"/>
                <a:gridCol w="1224135"/>
              </a:tblGrid>
              <a:tr h="3956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2015/2016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навчальний </a:t>
                      </a:r>
                      <a:r>
                        <a:rPr lang="ru-RU" sz="18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рік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6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Профіль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Допрофільне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2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 № </a:t>
                      </a:r>
                      <a:r>
                        <a:rPr lang="uk-UA" sz="1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Поглиблено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</a:t>
                      </a:r>
                      <a:r>
                        <a:rPr lang="uk-UA" sz="16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країнська</a:t>
                      </a: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мова </a:t>
                      </a: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.)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06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Гімназія №5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економічний             (10-11кл.)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Економіка – 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Географія 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–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V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мова (8-9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 (8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 (9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філологія          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(10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Курс за вибором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економіка (8-9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9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НВК №6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економічний          (10-11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Економіка 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– 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Географія 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– 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(8-9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географія (8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(8 кл.), </a:t>
                      </a:r>
                      <a:endParaRPr lang="uk-UA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(8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99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профільного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допрофільного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результативність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ІІ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олімпіад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04192"/>
              </p:ext>
            </p:extLst>
          </p:nvPr>
        </p:nvGraphicFramePr>
        <p:xfrm>
          <a:off x="395537" y="1268760"/>
          <a:ext cx="8208913" cy="5144412"/>
        </p:xfrm>
        <a:graphic>
          <a:graphicData uri="http://schemas.openxmlformats.org/drawingml/2006/table">
            <a:tbl>
              <a:tblPr firstRow="1" firstCol="1" bandRow="1"/>
              <a:tblGrid>
                <a:gridCol w="1152127"/>
                <a:gridCol w="2016224"/>
                <a:gridCol w="1152128"/>
                <a:gridCol w="2592288"/>
                <a:gridCol w="1296146"/>
              </a:tblGrid>
              <a:tr h="3072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ЗНЗ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2015/2016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навчальний 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03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Профіль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Допрофільне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навчання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ІІ 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етапі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9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ЗНЗ </a:t>
                      </a: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uk-UA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філологія 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(10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V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Поглиблено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українська мова (8-9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математичний            (11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V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</a:t>
                      </a:r>
                      <a:r>
                        <a:rPr lang="uk-UA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іноземна філологія (англійська</a:t>
                      </a: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(10-11)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V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Курси за вибором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8-9 кл. – українська мова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05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КБ </a:t>
                      </a:r>
                      <a:r>
                        <a:rPr lang="uk-UA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універсальний           (10-11 кл.)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Курси за вибором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 кл. – українська мова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 кл. – історія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ІІ (9 кл.),  </a:t>
                      </a:r>
                      <a:endParaRPr lang="uk-UA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ІІІ 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(9 кл.)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8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 кл. – історія, право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5976664" cy="360040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РЕКОМЕНДАЦІЇ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8002088" cy="532859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9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Керівникам </a:t>
            </a:r>
            <a:r>
              <a:rPr lang="uk-UA" sz="96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загальноосвітніх навчальних закладів:</a:t>
            </a:r>
            <a:endParaRPr lang="ru-RU" sz="96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685800" lvl="0" indent="-685800"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Взяти до відома аналітичні матеріали щодо результативності загальноосвітніх навчальних </a:t>
            </a: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закладів у </a:t>
            </a: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ІІ етапі Всеукраїнських учнівських олімпіад з навчальних предметів та обговорити їх на засіданнях шкільних методичних об`єднань, </a:t>
            </a: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нарадах.</a:t>
            </a:r>
          </a:p>
          <a:p>
            <a:pPr marL="685800" lvl="0" indent="-685800"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Направити  </a:t>
            </a: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2016/2017 </a:t>
            </a:r>
            <a:r>
              <a:rPr lang="uk-UA" sz="8000" b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н.р</a:t>
            </a: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для участі у ІІ (міському) етапі Всеукраїнських олімпіад не менше 2-х учнів від </a:t>
            </a: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паралелі.</a:t>
            </a:r>
          </a:p>
          <a:p>
            <a:pPr marL="685800" lvl="0" indent="-685800"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Планувати </a:t>
            </a: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участь обдарованих учнів в інтелектуальних змаганнях і конкурсах різних рівнів,  враховуючи рекомендації психологічної служби навчального закладу щодо розумових здібностей учнів та навантаження </a:t>
            </a: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дітей.</a:t>
            </a:r>
            <a:endParaRPr lang="ru-RU" sz="80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685800" lvl="0" indent="-685800"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r>
              <a:rPr lang="uk-UA" sz="8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Визначити </a:t>
            </a:r>
            <a:r>
              <a:rPr lang="uk-UA" sz="8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конкретні заходи щодо покращення роботи з обдарованими дітьми.</a:t>
            </a:r>
            <a:endParaRPr lang="ru-RU" sz="80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 algn="r">
              <a:lnSpc>
                <a:spcPct val="150000"/>
              </a:lnSpc>
              <a:spcAft>
                <a:spcPts val="1000"/>
              </a:spcAft>
              <a:tabLst>
                <a:tab pos="270510" algn="l"/>
              </a:tabLst>
            </a:pPr>
            <a:endParaRPr lang="ru-RU" sz="38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5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912768" cy="504056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052736"/>
            <a:ext cx="8496944" cy="5472608"/>
          </a:xfrm>
        </p:spPr>
        <p:txBody>
          <a:bodyPr>
            <a:normAutofit fontScale="77500" lnSpcReduction="20000"/>
          </a:bodyPr>
          <a:lstStyle/>
          <a:p>
            <a:pPr marL="530352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3100" dirty="0" smtClean="0">
                <a:ln w="6350">
                  <a:noFill/>
                </a:ln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Наказ </a:t>
            </a:r>
            <a:r>
              <a:rPr lang="uk-UA" sz="3100" dirty="0">
                <a:ln w="6350">
                  <a:noFill/>
                </a:ln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Міністерства освіти і науки України </a:t>
            </a:r>
            <a:r>
              <a:rPr lang="uk-UA" sz="3200" dirty="0">
                <a:latin typeface="Times New Roman"/>
                <a:ea typeface="Calibri"/>
              </a:rPr>
              <a:t>від</a:t>
            </a:r>
            <a:r>
              <a:rPr lang="en-US" sz="3200" dirty="0">
                <a:latin typeface="Times New Roman"/>
                <a:ea typeface="Calibri"/>
              </a:rPr>
              <a:t> </a:t>
            </a:r>
            <a:r>
              <a:rPr lang="uk-UA" sz="3200" dirty="0">
                <a:latin typeface="Times New Roman"/>
                <a:ea typeface="Calibri"/>
              </a:rPr>
              <a:t>07.09.2015 №</a:t>
            </a:r>
            <a:r>
              <a:rPr lang="en-US" sz="3200" dirty="0">
                <a:latin typeface="Times New Roman"/>
                <a:ea typeface="Calibri"/>
              </a:rPr>
              <a:t> </a:t>
            </a:r>
            <a:r>
              <a:rPr lang="uk-UA" sz="3200" dirty="0">
                <a:latin typeface="Times New Roman"/>
                <a:ea typeface="Calibri"/>
              </a:rPr>
              <a:t>915 «Про проведення Всеукраїнських учнівських олімпіад і турнірів з навчальних предметів у 2015/2016 навчальному році</a:t>
            </a:r>
            <a:r>
              <a:rPr lang="uk-UA" sz="3200" dirty="0" smtClean="0">
                <a:latin typeface="Times New Roman"/>
                <a:ea typeface="Calibri"/>
              </a:rPr>
              <a:t>»</a:t>
            </a:r>
            <a:r>
              <a:rPr lang="uk-UA" sz="3100" dirty="0" smtClean="0">
                <a:ln w="6350">
                  <a:noFill/>
                </a:ln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</a:p>
          <a:p>
            <a:pPr marL="530352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31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наказ Департаменту </a:t>
            </a:r>
            <a:r>
              <a:rPr lang="uk-UA" sz="31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науки і освіти Харківської обласної державної адміністрації </a:t>
            </a:r>
            <a:r>
              <a:rPr lang="uk-UA" sz="3200" dirty="0">
                <a:latin typeface="Times New Roman"/>
                <a:ea typeface="Calibri"/>
              </a:rPr>
              <a:t>від 15.09.2015 №374 «Про проведення </a:t>
            </a:r>
            <a:r>
              <a:rPr lang="en-US" sz="3200" dirty="0">
                <a:latin typeface="Times New Roman"/>
                <a:ea typeface="Calibri"/>
              </a:rPr>
              <a:t>I</a:t>
            </a:r>
            <a:r>
              <a:rPr lang="uk-UA" sz="3200" dirty="0">
                <a:latin typeface="Times New Roman"/>
                <a:ea typeface="Calibri"/>
              </a:rPr>
              <a:t>, </a:t>
            </a:r>
            <a:r>
              <a:rPr lang="en-US" sz="3200" dirty="0">
                <a:latin typeface="Times New Roman"/>
                <a:ea typeface="Calibri"/>
              </a:rPr>
              <a:t>II</a:t>
            </a:r>
            <a:r>
              <a:rPr lang="uk-UA" sz="3200" dirty="0">
                <a:latin typeface="Times New Roman"/>
                <a:ea typeface="Calibri"/>
              </a:rPr>
              <a:t> етапів Всеукраїнських учнівських олімпіад із навчальних предметів у Харківській області у 2015/2016 навчальному році»</a:t>
            </a:r>
            <a:r>
              <a:rPr lang="uk-UA" sz="31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</a:p>
          <a:p>
            <a:pPr marL="530352" indent="-4572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uk-UA" sz="31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наказ </a:t>
            </a:r>
            <a:r>
              <a:rPr lang="uk-UA" sz="31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відділу освіти </a:t>
            </a:r>
            <a:r>
              <a:rPr lang="uk-UA" sz="31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Чугуївської </a:t>
            </a:r>
            <a:r>
              <a:rPr lang="uk-UA" sz="31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міської ради </a:t>
            </a:r>
            <a:r>
              <a:rPr lang="uk-UA" sz="3200" dirty="0">
                <a:latin typeface="Times New Roman"/>
                <a:ea typeface="Calibri"/>
              </a:rPr>
              <a:t>від 14.10.2015 №440 «Про проведення </a:t>
            </a:r>
            <a:r>
              <a:rPr lang="en-US" sz="3200" dirty="0">
                <a:latin typeface="Times New Roman"/>
                <a:ea typeface="Calibri"/>
              </a:rPr>
              <a:t>II</a:t>
            </a:r>
            <a:r>
              <a:rPr lang="uk-UA" sz="3200" dirty="0">
                <a:latin typeface="Times New Roman"/>
                <a:ea typeface="Calibri"/>
              </a:rPr>
              <a:t> етапів Всеукраїнських учнівських олімпіад із навчальних предметів в </a:t>
            </a:r>
            <a:r>
              <a:rPr lang="uk-UA" sz="3200" dirty="0" err="1">
                <a:latin typeface="Times New Roman"/>
                <a:ea typeface="Calibri"/>
              </a:rPr>
              <a:t>м.Чугуєві</a:t>
            </a:r>
            <a:r>
              <a:rPr lang="uk-UA" sz="3200" dirty="0">
                <a:latin typeface="Times New Roman"/>
                <a:ea typeface="Calibri"/>
              </a:rPr>
              <a:t> у 2015/2016 навчальному році».</a:t>
            </a:r>
            <a:endParaRPr lang="uk-UA" sz="2400" dirty="0" smtClean="0">
              <a:ln w="6350">
                <a:noFill/>
              </a:ln>
              <a:solidFill>
                <a:srgbClr val="002060"/>
              </a:solidFill>
              <a:ea typeface="Calibri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12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720080"/>
          </a:xfrm>
        </p:spPr>
        <p:txBody>
          <a:bodyPr/>
          <a:lstStyle/>
          <a:p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 предметів: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8075240" cy="5112568"/>
          </a:xfrm>
        </p:spPr>
        <p:txBody>
          <a:bodyPr numCol="2">
            <a:normAutofit fontScale="92500" lnSpcReduction="20000"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Математика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Фізика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Хімія 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Історія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Економіка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Біологія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7.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Інформатика</a:t>
            </a:r>
          </a:p>
          <a:p>
            <a:pPr marL="457200" algn="just">
              <a:lnSpc>
                <a:spcPct val="115000"/>
              </a:lnSpc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8.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Астрономія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9.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Географія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10.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Українська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мова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та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література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11. Іноземна мова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(англійська, німецька)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12.Інформаційні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технології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13.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Екологія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14.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Правознавство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15</a:t>
            </a:r>
            <a:r>
              <a:rPr lang="uk-UA" sz="2800" dirty="0" err="1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.Російська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мова та література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16. Трудове навчання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05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ількість учасників олімпіад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3983500"/>
              </p:ext>
            </p:extLst>
          </p:nvPr>
        </p:nvGraphicFramePr>
        <p:xfrm>
          <a:off x="395536" y="1700808"/>
          <a:ext cx="82296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284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864096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40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ількість учасників олімпіад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621593"/>
              </p:ext>
            </p:extLst>
          </p:nvPr>
        </p:nvGraphicFramePr>
        <p:xfrm>
          <a:off x="827584" y="1628800"/>
          <a:ext cx="7920880" cy="4464499"/>
        </p:xfrm>
        <a:graphic>
          <a:graphicData uri="http://schemas.openxmlformats.org/drawingml/2006/table">
            <a:tbl>
              <a:tblPr firstRow="1" firstCol="1" bandRow="1"/>
              <a:tblGrid>
                <a:gridCol w="1636650"/>
                <a:gridCol w="1387686"/>
                <a:gridCol w="1512168"/>
                <a:gridCol w="1440160"/>
                <a:gridCol w="1944216"/>
              </a:tblGrid>
              <a:tr h="137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Заклад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Кількість олімпіад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Загальна кількість учнів 7-11 класів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Кількість учасників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Відсоток 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від загальної кількості учнів 7-11 класів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№1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37%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№2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110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67%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№4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70%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Гімназія №5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43%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НВК №6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39%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№7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79%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ЗОШ №8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105%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КБ ЗОШ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127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78%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Всього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1297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57%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516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344816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4000" b="1" dirty="0" err="1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ількість</a:t>
            </a:r>
            <a:r>
              <a:rPr lang="uk-UA" sz="40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 учасників </a:t>
            </a:r>
            <a:r>
              <a:rPr lang="uk-UA" sz="4000" b="1" dirty="0" smtClean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>олімпіад (%)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467137"/>
              </p:ext>
            </p:extLst>
          </p:nvPr>
        </p:nvGraphicFramePr>
        <p:xfrm>
          <a:off x="457200" y="1268761"/>
          <a:ext cx="8229600" cy="5055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234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Результати виступу учнів у ІІ етапі Всеукраїнських учнівських олімпіад з </a:t>
            </a:r>
            <a:r>
              <a:rPr lang="uk-UA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навчальних предметів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103904"/>
              </p:ext>
            </p:extLst>
          </p:nvPr>
        </p:nvGraphicFramePr>
        <p:xfrm>
          <a:off x="251520" y="1124743"/>
          <a:ext cx="8640960" cy="5256584"/>
        </p:xfrm>
        <a:graphic>
          <a:graphicData uri="http://schemas.openxmlformats.org/drawingml/2006/table">
            <a:tbl>
              <a:tblPr/>
              <a:tblGrid>
                <a:gridCol w="1368152"/>
                <a:gridCol w="792088"/>
                <a:gridCol w="792088"/>
                <a:gridCol w="648072"/>
                <a:gridCol w="839030"/>
                <a:gridCol w="700529"/>
                <a:gridCol w="700529"/>
                <a:gridCol w="700529"/>
                <a:gridCol w="699707"/>
                <a:gridCol w="817422"/>
                <a:gridCol w="582814"/>
              </a:tblGrid>
              <a:tr h="104626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ЗНЗ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Кількість призових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місць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2014/2015 </a:t>
                      </a:r>
                      <a:r>
                        <a:rPr lang="uk-UA" sz="16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н.р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Кількість призових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місць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2015/2016 </a:t>
                      </a:r>
                      <a:r>
                        <a:rPr lang="uk-UA" sz="16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н.р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ІІІ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9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1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2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57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4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Гімназія № 5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НВК № 6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37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№ 7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74675" algn="l"/>
                        </a:tabLs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ЗОШ </a:t>
                      </a: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 8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КБ ЗОШ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0060" algn="l"/>
                        </a:tabLs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Всього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158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uk-UA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  <a:endParaRPr lang="ru-RU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172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54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Результати виступу учнів у ІІ етапі Всеукраїнських учнівських олімпіад з базових дисциплін </a:t>
            </a:r>
            <a:r>
              <a:rPr lang="uk-UA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2015/2016 </a:t>
            </a:r>
            <a:r>
              <a:rPr lang="uk-UA" sz="24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н.р</a:t>
            </a:r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494830"/>
              </p:ext>
            </p:extLst>
          </p:nvPr>
        </p:nvGraphicFramePr>
        <p:xfrm>
          <a:off x="467544" y="1196752"/>
          <a:ext cx="8363272" cy="5127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21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1297</TotalTime>
  <Words>1804</Words>
  <Application>Microsoft Office PowerPoint</Application>
  <PresentationFormat>Экран (4:3)</PresentationFormat>
  <Paragraphs>732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Про підсумки проведення                            ІІ етапу Всеукраїнських учнівських олімпіад з навчальних предметів у 2015/2016 н.р.</vt:lpstr>
      <vt:lpstr>НОРМАТИВНА БАЗА</vt:lpstr>
      <vt:lpstr>НОРМАТИВНА БАЗА</vt:lpstr>
      <vt:lpstr>17 предметів:</vt:lpstr>
      <vt:lpstr>Кількість учасників олімпіад</vt:lpstr>
      <vt:lpstr>Кількість учасників олімпіад</vt:lpstr>
      <vt:lpstr>Кількість учасників олімпіад (%)</vt:lpstr>
      <vt:lpstr>Результати виступу учнів у ІІ етапі Всеукраїнських учнівських олімпіад з навчальних предметів </vt:lpstr>
      <vt:lpstr>Результати виступу учнів у ІІ етапі Всеукраїнських учнівських олімпіад з базових дисциплін 2015/2016 н.р. </vt:lpstr>
      <vt:lpstr>Результати виступу учнів у ІІ етапі Всеукраїнських учнівських олімпіад з навчальних предмет у 2014/2015 та 2015/2016 н.р. </vt:lpstr>
      <vt:lpstr>Учні, що мають найбільшу кількість перемог</vt:lpstr>
      <vt:lpstr>Учні, що мають найбільшу кількість перемог</vt:lpstr>
      <vt:lpstr>Співвідношення призових місць та учнів, що їх посіли</vt:lpstr>
      <vt:lpstr>Учителі, що мають найбільшу кількість переможців</vt:lpstr>
      <vt:lpstr>Учителі, що мають найбільшу кількість переможців</vt:lpstr>
      <vt:lpstr>Якісний склад учителів, що підготували призерів ІІ етапу олімпіад</vt:lpstr>
      <vt:lpstr>ЗАГАЛЬНИЙ РЕЙТИНГ</vt:lpstr>
      <vt:lpstr>Загальний рейтинг</vt:lpstr>
      <vt:lpstr>АНТИРЕЙТИНГ</vt:lpstr>
      <vt:lpstr>Призові місця протягом 3-х років</vt:lpstr>
      <vt:lpstr>Презентация PowerPoint</vt:lpstr>
      <vt:lpstr>Вплив профільного та допрофільного навчання на результативність виступу учнів на ІІ етапі олімпіад</vt:lpstr>
      <vt:lpstr>Вплив профільного та допрофільного навчання на результативність виступу учнів на ІІ етапі олімпіад</vt:lpstr>
      <vt:lpstr>Вплив профільного та допрофільного навчання на результативність виступу учнів на ІІ етапі олімпіад</vt:lpstr>
      <vt:lpstr>РЕКОМЕНДАЦІЇ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проведення  ІІ етапу Всеукраїнських учнівських олімпіад з навчальних предметів у 2014/2015 н.р.</dc:title>
  <dc:creator>Ольга</dc:creator>
  <cp:lastModifiedBy>user_mmk1</cp:lastModifiedBy>
  <cp:revision>95</cp:revision>
  <dcterms:created xsi:type="dcterms:W3CDTF">2015-01-19T16:00:32Z</dcterms:created>
  <dcterms:modified xsi:type="dcterms:W3CDTF">2016-02-01T06:34:58Z</dcterms:modified>
</cp:coreProperties>
</file>