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423450-22B2-4A92-A8E0-7D9AFD903ABF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589444-8625-485D-9AAE-85E037EA4FB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7961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589444-8625-485D-9AAE-85E037EA4FBA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72984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EAE82-39F9-4F05-8690-B431B3ABC63C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17E0B-529B-4781-9855-E6DB2566B89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81888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EAE82-39F9-4F05-8690-B431B3ABC63C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17E0B-529B-4781-9855-E6DB2566B89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37833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EAE82-39F9-4F05-8690-B431B3ABC63C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17E0B-529B-4781-9855-E6DB2566B89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19564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EAE82-39F9-4F05-8690-B431B3ABC63C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17E0B-529B-4781-9855-E6DB2566B89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63918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EAE82-39F9-4F05-8690-B431B3ABC63C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17E0B-529B-4781-9855-E6DB2566B89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18274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EAE82-39F9-4F05-8690-B431B3ABC63C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17E0B-529B-4781-9855-E6DB2566B89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66807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EAE82-39F9-4F05-8690-B431B3ABC63C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17E0B-529B-4781-9855-E6DB2566B89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9363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EAE82-39F9-4F05-8690-B431B3ABC63C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17E0B-529B-4781-9855-E6DB2566B89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3630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EAE82-39F9-4F05-8690-B431B3ABC63C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17E0B-529B-4781-9855-E6DB2566B89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97912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EAE82-39F9-4F05-8690-B431B3ABC63C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17E0B-529B-4781-9855-E6DB2566B89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4444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EAE82-39F9-4F05-8690-B431B3ABC63C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17E0B-529B-4781-9855-E6DB2566B89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40106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EAE82-39F9-4F05-8690-B431B3ABC63C}" type="datetimeFigureOut">
              <a:rPr lang="uk-UA" smtClean="0"/>
              <a:t>24.02.2016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17E0B-529B-4781-9855-E6DB2566B899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82329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>
                <a:latin typeface="Arial Black" panose="020B0A04020102020204" pitchFamily="34" charset="0"/>
              </a:rPr>
              <a:t>Про прийом учнів у </a:t>
            </a:r>
            <a:br>
              <a:rPr lang="uk-UA" dirty="0" smtClean="0">
                <a:latin typeface="Arial Black" panose="020B0A04020102020204" pitchFamily="34" charset="0"/>
              </a:rPr>
            </a:br>
            <a:r>
              <a:rPr lang="uk-UA" dirty="0" smtClean="0">
                <a:latin typeface="Arial Black" panose="020B0A04020102020204" pitchFamily="34" charset="0"/>
              </a:rPr>
              <a:t>1 клас</a:t>
            </a:r>
            <a:endParaRPr lang="uk-UA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725144"/>
            <a:ext cx="6400800" cy="1752600"/>
          </a:xfrm>
        </p:spPr>
        <p:txBody>
          <a:bodyPr/>
          <a:lstStyle/>
          <a:p>
            <a:r>
              <a:rPr lang="uk-UA" dirty="0" err="1" smtClean="0"/>
              <a:t>Овдієнко</a:t>
            </a:r>
            <a:r>
              <a:rPr lang="uk-UA" dirty="0" smtClean="0"/>
              <a:t> О.М., головний спеціаліст шкіл відділу освіти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МОН України від 14.02.2015 №1/9-71 «Щодо роз’яснення порядку приймання дітей до першого класу»</a:t>
            </a:r>
            <a:endParaRPr lang="uk-UA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fontAlgn="base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прийому до першого класу батьки або особи, які їх замінюють, надають такі документи: </a:t>
            </a:r>
          </a:p>
          <a:p>
            <a:pPr lvl="0" fontAlgn="base"/>
            <a:r>
              <a:rPr lang="uk-UA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заява на ім’я директора школи;</a:t>
            </a:r>
          </a:p>
          <a:p>
            <a:pPr lvl="0" fontAlgn="base"/>
            <a:r>
              <a:rPr lang="uk-UA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копія свідоцтва про народження дитини; </a:t>
            </a:r>
          </a:p>
          <a:p>
            <a:pPr lvl="0" fontAlgn="base"/>
            <a:r>
              <a:rPr lang="uk-UA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медична картка встановленого зразка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fontAlgn="base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Інших документів для зарахування дитини до 1 класу  не передбачено. Також не можуть вимагатися відомості про місце роботи, посади батьків або осіб, що їх замінюють та інша інформація, не передбачена чинним законодавством.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0204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наказ Міністерства освіти і науки України від 07.04.2005 N 204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допускається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збирання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додаткових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замінюють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зокрема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довідок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заробітну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плату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будь-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свідчать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готовність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систематичного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школі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1245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наказ Міністерства освіти і науки України від 07.04.2005 N 204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Наказ про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зарахування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1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загальноосвітнього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закладу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видає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директор 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поданих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 правило, до початку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року.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Інструкції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ведення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ділової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документації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загальноосвітніх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закладах на кожного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учня-першокласника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оформляється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справа.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3192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Захист персональних даних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 до Закону України «Про захист персональних даних» від 1 червня 2010 р. № 2297-УІ (</a:t>
            </a:r>
            <a: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далі —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 № 2297) збирання відомостей про учнів та їхніх батьків, зберігання та використання цих відомостей є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обробкою персональних даних,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 учні та їхні батьки —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суб’єктами персональних даних.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Збираючи персональні дані учнів та їхніх батьків, тобто включаючи ці дані до певної бази персональних даних, керівники загальноосвітніх навчальних закладів мають враховувати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підстави, за яких виникає право на обробку персональних даних.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Відповідно до статті 11 Закону № 2297 такими підставами є:</a:t>
            </a:r>
          </a:p>
          <a:p>
            <a:pPr lvl="0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добровільна згода фізичної особи на обробку її персональних даних;</a:t>
            </a:r>
          </a:p>
          <a:p>
            <a:pPr lvl="0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дозвіл на обробку персональних даних, наданий володільцю бази персональних даних відповідно до закону виключно для здійснення його повноважень.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4615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згоди суб’єкта персональних даних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можна обробляти персональні дані,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що містяться у заяві та медичній довідці. Усі інші персональні дані дітей та їхніх батьків керівник навчального закладу може збирати та обробляти лише за згодою суб’єктів персональних даних. Ця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згода обов’язково має бути документованою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(ст. 2 Закону № 2297).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9680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3367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Оскільки типової форми згоди суб’єкта персональних даних немає, то кожен навчальний заклад</a:t>
            </a:r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може розробити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її самостійно. Однак, відповідно до Закону № 2297 згода має містити інформацію про:</a:t>
            </a:r>
          </a:p>
          <a:p>
            <a:pPr marL="0" lvl="0" indent="0">
              <a:buNone/>
            </a:pP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мету обробки персональних даних, яка визначається володільцем бази персональних даних залежно від виду його діяльності, при здійсненні якої виникає необхідність у обробці персональних даних у базах персональних даних, конкретних цілей обробки персональних даних, для досягнення яких володілець бази персональних даних обробляє персональні дані у цій базі (ст. 2 Закону № 2297);</a:t>
            </a:r>
          </a:p>
          <a:p>
            <a:pPr marL="0" lvl="0" indent="0">
              <a:buNone/>
            </a:pP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обсяг персональних даних, а саме чіткий перелік персональних даних фізичної особи, які можуть оброблятися володільцем бази персональних даних у цій базі (ст. 6 Закону № 2297);</a:t>
            </a:r>
          </a:p>
          <a:p>
            <a:pPr marL="0" lvl="0" indent="0">
              <a:buNone/>
            </a:pP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використання персональних даних, який передбачає дії володільця бази щодо обробки цих даних, в тому числі використання персональних даних працівниками володільця бази персональних даних, відповідно до їхніх професійних чи службових або трудових обов’язків, дії щодо їх захисту, а також дії щодо надання часткового або повного права обробки персональних даних іншим суб’єктам відносин, пов’язаних із персональними даними (ст. 10 Закону № 2297);</a:t>
            </a:r>
          </a:p>
          <a:p>
            <a:pPr marL="0" lvl="0" indent="0">
              <a:buNone/>
            </a:pP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поширення персональних даних, який передбачає дії володільця бази персональних даних щодо передачі відомостей про фізичну особу з бази персональних даних (ст. 14 Закону № 2297);</a:t>
            </a:r>
          </a:p>
          <a:p>
            <a:pPr marL="0" lvl="0" indent="0">
              <a:buNone/>
            </a:pP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доступу до персональних даних третіх осіб, який визначає дії володільця бази персональних даних у разі отримання запиту від третьої особи щодо доступу до персональних даних, у тому числі порядок доступу суб’єкта персональних даних до відомостей про себе (ст. 16 Закону № 2297).</a:t>
            </a:r>
          </a:p>
          <a:p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05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Згода на обробку персональних даних має бути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засвідчена підписом батьків.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Її можна зберігати разом з особовою справою дитини. У разі переходу дітей на навчання до іншого навчального закладу її персональні дані мають бути знищені.</a:t>
            </a:r>
          </a:p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Зверніть увагу, що згоду на обробку персональних даних, невизначених нормативно-правовими актами, необхідно отримати не лише при прийомі дітей до перших класів, а й у інших випадках.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5459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Нормативна база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наказ Міністерства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 і науки України від 07.04.2005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204 «Про прийом дітей до 1 класу загальноосвітніх навчальних закладів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Інструкція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порядок конкурсного приймання дітей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(учнів, вихованців)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гімназій, ліцеїв, колегіумів, спеціалізованих шкіл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(шкіл-інтернатів) (затверджено наказом МОН 19.06.2003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389; зареєстровано в Міністерстві юстиції України 04.07.2003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547/7868)</a:t>
            </a:r>
          </a:p>
        </p:txBody>
      </p:sp>
    </p:spTree>
    <p:extLst>
      <p:ext uri="{BB962C8B-B14F-4D97-AF65-F5344CB8AC3E}">
        <p14:creationId xmlns:p14="http://schemas.microsoft.com/office/powerpoint/2010/main" val="113256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089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МОН України від 14.02.2015 №1/9-71 «Щодо роз’яснення порядку приймання дітей до першого класу»</a:t>
            </a:r>
            <a:endParaRPr lang="uk-UA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74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Вік майбутніх першокласників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4853136"/>
          </a:xfrm>
        </p:spPr>
        <p:txBody>
          <a:bodyPr>
            <a:normAutofit fontScale="62500" lnSpcReduction="20000"/>
          </a:bodyPr>
          <a:lstStyle/>
          <a:p>
            <a:r>
              <a:rPr lang="uk-UA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Вік майбутніх першокласників регламентується статтею 20 Закону України "Про загальну середню </a:t>
            </a:r>
            <a:r>
              <a:rPr lang="uk-UA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освіту», наказом МОН України від 07.04.2005 N 204 («</a:t>
            </a:r>
            <a:r>
              <a:rPr lang="uk-UA" sz="3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зарахування </a:t>
            </a:r>
            <a:r>
              <a:rPr lang="uk-UA" sz="3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 до загальноосвітніх навчальних закладів здійснюється, як правило, з шести років</a:t>
            </a:r>
            <a:r>
              <a:rPr lang="uk-UA" sz="3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  <a:endParaRPr lang="uk-UA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гідно </a:t>
            </a:r>
            <a:r>
              <a:rPr lang="uk-UA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зі ст.12 Закону України "Про дошкільну освіту" </a:t>
            </a:r>
            <a:r>
              <a:rPr lang="uk-UA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перебування у дошкільних навчальних закладах гарантовано дітям віком від двох місяців до шести (семи) років</a:t>
            </a:r>
            <a:r>
              <a:rPr lang="uk-UA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uk-UA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Отже, якщо дитина досягла 6-річного віку, </a:t>
            </a:r>
            <a:r>
              <a:rPr lang="uk-UA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дошкільні навчальні заклади не можуть відмовити батькам</a:t>
            </a:r>
            <a:r>
              <a:rPr lang="uk-UA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подальшому отриманні дошкільної освіти їхньою дитиною. </a:t>
            </a:r>
            <a:endParaRPr lang="uk-UA" sz="3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800" b="1" i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Згідно </a:t>
            </a:r>
            <a:r>
              <a:rPr lang="uk-UA" sz="3800" b="1" i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п</a:t>
            </a:r>
            <a:r>
              <a:rPr lang="uk-UA" sz="3800" b="1" i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1.4 Постанови МОЗ України від 29.07.2009 №20 : не допускати прийом до школи дітей молодше 5 років 8 місяців (станом на 1 вересня).</a:t>
            </a:r>
            <a:r>
              <a:rPr lang="uk-UA" sz="3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61971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МОН України від 14.02.2015 №1/9-71 «Щодо роз’яснення порядку приймання дітей до першого класу»</a:t>
            </a:r>
            <a:endParaRPr lang="uk-UA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fontAlgn="base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 до статті 18 Закону України «Про загальну середню освіту» з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арахування дітей до першого класу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початкової школи загальноосвітніх навчальних закладів державної та комунальної форми власності (у тому числі ліцеїв, гімназій, колегіумів,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що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містять у своїй структурі школу 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ступеня)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здійснюється на </a:t>
            </a:r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безконкурсній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основі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Відтак, проведення тестувань, вступних випробувань, співбесід, інших заходів, що мають на меті встановлення відповідності рівня підготовки дитини до школи, не допускається.</a:t>
            </a:r>
          </a:p>
        </p:txBody>
      </p:sp>
    </p:spTree>
    <p:extLst>
      <p:ext uri="{BB962C8B-B14F-4D97-AF65-F5344CB8AC3E}">
        <p14:creationId xmlns:p14="http://schemas.microsoft.com/office/powerpoint/2010/main" val="70684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МОН України від 14.02.2015 №1/9-71 «Щодо роз’яснення порядку приймання дітей до першого класу»</a:t>
            </a:r>
            <a:endParaRPr lang="uk-UA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 до Інструкції про порядок конкурсного приймання дітей (учнів, вихованців) до гімназій, ліцеїв, колегіумів, спеціалізованих шкіл (шкіл-інтернатів),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конкурсній основі (співбесіда) організовується прийом до першого  класу виключно у спеціалізованих школах (школах-інтернатах). 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6659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1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МОН України від 14.02.2015 №1/9-71 «Щодо роз’яснення порядку приймання дітей до першого класу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rmAutofit fontScale="85000" lnSpcReduction="20000"/>
          </a:bodyPr>
          <a:lstStyle/>
          <a:p>
            <a:pPr fontAlgn="base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 час проведення співбесіди у спеціалізованих школах (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школах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інтернатах) забороняється перевірка знань з математики, вмінь з читання і письма та іноземної мови.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Співбесіда може мати на меті винятково пересвідчення  достатності рівня загального розвитку дитини, її функціональної готовності до систематичного навчання та здатності до вивчення дисциплін відповідно до спеціалізації закладу, наприклад,  фонематичний слух. </a:t>
            </a:r>
          </a:p>
          <a:p>
            <a:pPr fontAlgn="base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 співбесіди оголошуються не пізніше 5 днів після її проведення. Діти зараховуються до навчального закладу за наказом директора до початку навчального року.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9817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МОН України від 14.02.2015 №1/9-71 «Щодо роз’яснення порядку приймання дітей до першого класу»</a:t>
            </a:r>
            <a:endParaRPr lang="uk-UA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/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Дітям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вступають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першого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класу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школи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І-ІІІ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ступеня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обслуговує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мікрорайон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де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мешкає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дитина</a:t>
            </a:r>
            <a:r>
              <a:rPr lang="uk-UA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відмовлено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зарахуванні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base"/>
            <a:r>
              <a:rPr lang="uk-UA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випадках, коли кількість заяв щодо вступу дитини до першого класу загальноосвітнього навчального закладу не за місцем проживання перевищує кількість вільних місць, перевага надається тим, чия заява була зареєстрована раніше.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3783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МОН України від 14.02.2015 №1/9-71 «Щодо роз’яснення порядку приймання дітей до першого класу»</a:t>
            </a:r>
            <a:endParaRPr lang="uk-UA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44824"/>
            <a:ext cx="8229600" cy="4525963"/>
          </a:xfrm>
        </p:spPr>
        <p:txBody>
          <a:bodyPr/>
          <a:lstStyle/>
          <a:p>
            <a:r>
              <a:rPr lang="uk-UA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Інформація про закріплення (чи  відсутність закріплення) за певним загальноосвітнім навчальним закладом мікрорайону (певної території обслуговування) обов’язково має розміщуватись на сайтах школи та інформаційному стенді для батьків майбутніх першокласників. </a:t>
            </a: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1322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1324</Words>
  <Application>Microsoft Office PowerPoint</Application>
  <PresentationFormat>Экран (4:3)</PresentationFormat>
  <Paragraphs>49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Про прийом учнів у  1 клас</vt:lpstr>
      <vt:lpstr>Нормативна база</vt:lpstr>
      <vt:lpstr>Лист МОН України від 14.02.2015 №1/9-71 «Щодо роз’яснення порядку приймання дітей до першого класу»</vt:lpstr>
      <vt:lpstr>Вік майбутніх першокласників</vt:lpstr>
      <vt:lpstr>Лист МОН України від 14.02.2015 №1/9-71 «Щодо роз’яснення порядку приймання дітей до першого класу»</vt:lpstr>
      <vt:lpstr>Лист МОН України від 14.02.2015 №1/9-71 «Щодо роз’яснення порядку приймання дітей до першого класу»</vt:lpstr>
      <vt:lpstr>Лист МОН України від 14.02.2015 №1/9-71 «Щодо роз’яснення порядку приймання дітей до першого класу»</vt:lpstr>
      <vt:lpstr>Лист МОН України від 14.02.2015 №1/9-71 «Щодо роз’яснення порядку приймання дітей до першого класу»</vt:lpstr>
      <vt:lpstr>Лист МОН України від 14.02.2015 №1/9-71 «Щодо роз’яснення порядку приймання дітей до першого класу»</vt:lpstr>
      <vt:lpstr>Лист МОН України від 14.02.2015 №1/9-71 «Щодо роз’яснення порядку приймання дітей до першого класу»</vt:lpstr>
      <vt:lpstr>наказ Міністерства освіти і науки України від 07.04.2005 N 204</vt:lpstr>
      <vt:lpstr>наказ Міністерства освіти і науки України від 07.04.2005 N 204</vt:lpstr>
      <vt:lpstr>Захист персональних даних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 прийом учнів у  1 клас</dc:title>
  <dc:creator>лена</dc:creator>
  <cp:lastModifiedBy>лена</cp:lastModifiedBy>
  <cp:revision>8</cp:revision>
  <dcterms:created xsi:type="dcterms:W3CDTF">2015-02-23T20:40:14Z</dcterms:created>
  <dcterms:modified xsi:type="dcterms:W3CDTF">2016-02-24T20:52:15Z</dcterms:modified>
</cp:coreProperties>
</file>