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70" r:id="rId7"/>
    <p:sldId id="271" r:id="rId8"/>
    <p:sldId id="263" r:id="rId9"/>
    <p:sldId id="264" r:id="rId10"/>
    <p:sldId id="265" r:id="rId11"/>
    <p:sldId id="266" r:id="rId12"/>
    <p:sldId id="267" r:id="rId13"/>
    <p:sldId id="272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FE8481-A1AE-4AB8-A8EB-BEE78A90AACE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34E1CA-31A4-4793-A558-6ABBAF740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257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FE8481-A1AE-4AB8-A8EB-BEE78A90AACE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34E1CA-31A4-4793-A558-6ABBAF740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079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FE8481-A1AE-4AB8-A8EB-BEE78A90AACE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34E1CA-31A4-4793-A558-6ABBAF740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638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FE8481-A1AE-4AB8-A8EB-BEE78A90AACE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34E1CA-31A4-4793-A558-6ABBAF740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39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FE8481-A1AE-4AB8-A8EB-BEE78A90AACE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34E1CA-31A4-4793-A558-6ABBAF740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73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FE8481-A1AE-4AB8-A8EB-BEE78A90AACE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34E1CA-31A4-4793-A558-6ABBAF740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190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FE8481-A1AE-4AB8-A8EB-BEE78A90AACE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34E1CA-31A4-4793-A558-6ABBAF740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394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FE8481-A1AE-4AB8-A8EB-BEE78A90AACE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34E1CA-31A4-4793-A558-6ABBAF740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691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FE8481-A1AE-4AB8-A8EB-BEE78A90AACE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34E1CA-31A4-4793-A558-6ABBAF740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41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FE8481-A1AE-4AB8-A8EB-BEE78A90AACE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34E1CA-31A4-4793-A558-6ABBAF740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517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FE8481-A1AE-4AB8-A8EB-BEE78A90AACE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34E1CA-31A4-4793-A558-6ABBAF740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33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chemeClr val="accent2">
                <a:alpha val="50000"/>
              </a:schemeClr>
            </a:gs>
            <a:gs pos="100000">
              <a:srgbClr val="FFFF66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93FE8481-A1AE-4AB8-A8EB-BEE78A90AACE}" type="datetimeFigureOut">
              <a:rPr lang="ru-RU" smtClean="0"/>
              <a:t>19.08.2015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834E1CA-31A4-4793-A558-6ABBAF74073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8352928" cy="3312368"/>
          </a:xfrm>
        </p:spPr>
        <p:txBody>
          <a:bodyPr>
            <a:normAutofit fontScale="90000"/>
          </a:bodyPr>
          <a:lstStyle/>
          <a:p>
            <a:r>
              <a:rPr lang="uk-UA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Реалізація завдань національно-патріотичного виховання учнів загальноосвітніх навчальних закладів Харківської області</a:t>
            </a:r>
            <a:endParaRPr lang="ru-RU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5445224"/>
            <a:ext cx="6120680" cy="1176536"/>
          </a:xfrm>
        </p:spPr>
        <p:txBody>
          <a:bodyPr>
            <a:normAutofit fontScale="77500" lnSpcReduction="20000"/>
          </a:bodyPr>
          <a:lstStyle/>
          <a:p>
            <a:r>
              <a:rPr lang="uk-UA" dirty="0" err="1">
                <a:solidFill>
                  <a:schemeClr val="bg1">
                    <a:lumMod val="50000"/>
                  </a:schemeClr>
                </a:solidFill>
              </a:rPr>
              <a:t>Сіваченко</a:t>
            </a:r>
            <a:r>
              <a:rPr lang="uk-UA" dirty="0">
                <a:solidFill>
                  <a:schemeClr val="bg1">
                    <a:lumMod val="50000"/>
                  </a:schemeClr>
                </a:solidFill>
              </a:rPr>
              <a:t> І.Г., методист </a:t>
            </a:r>
            <a:r>
              <a:rPr lang="uk-UA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uk-UA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uk-UA" dirty="0" smtClean="0">
                <a:solidFill>
                  <a:schemeClr val="bg1">
                    <a:lumMod val="50000"/>
                  </a:schemeClr>
                </a:solidFill>
              </a:rPr>
              <a:t>Центру </a:t>
            </a:r>
            <a:r>
              <a:rPr lang="uk-UA" dirty="0">
                <a:solidFill>
                  <a:schemeClr val="bg1">
                    <a:lumMod val="50000"/>
                  </a:schemeClr>
                </a:solidFill>
              </a:rPr>
              <a:t>громадянського виховання Харківської академії неперервної освіти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349"/>
            <a:ext cx="1636713" cy="162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466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Autofit/>
          </a:bodyPr>
          <a:lstStyle/>
          <a:p>
            <a:r>
              <a:rPr lang="uk-UA" sz="3600" b="1" i="1" dirty="0" smtClean="0">
                <a:solidFill>
                  <a:schemeClr val="accent2">
                    <a:lumMod val="75000"/>
                  </a:schemeClr>
                </a:solidFill>
              </a:rPr>
              <a:t>Накази та листи </a:t>
            </a:r>
            <a:br>
              <a:rPr lang="uk-UA" sz="36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uk-UA" sz="3600" b="1" i="1" dirty="0" smtClean="0">
                <a:solidFill>
                  <a:schemeClr val="accent2">
                    <a:lumMod val="75000"/>
                  </a:schemeClr>
                </a:solidFill>
              </a:rPr>
              <a:t>Міністерства освіти і науки України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853136"/>
          </a:xfrm>
        </p:spPr>
        <p:txBody>
          <a:bodyPr>
            <a:normAutofit fontScale="92500" lnSpcReduction="10000"/>
          </a:bodyPr>
          <a:lstStyle/>
          <a:p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Лист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МОН України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від 31/07/2015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№ 1/9-364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«Про Всеукраїнський проект «Це – наше і це – твоє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!»</a:t>
            </a:r>
          </a:p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Лист МОН України від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28.05.2015 №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1/9-264 «Про програму виховних заходів «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Особиста гідність. Безпека життя. Громадянська позиція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</a:p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Лист ІІТЗО МОН України від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17.08.2015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№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14.1/10-1173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«Про проведення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у 2015 році Всеукраїнського конкурсу «Класний керівник року»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04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850106"/>
          </a:xfrm>
        </p:spPr>
        <p:txBody>
          <a:bodyPr>
            <a:noAutofit/>
          </a:bodyPr>
          <a:lstStyle/>
          <a:p>
            <a:r>
              <a:rPr lang="uk-UA" sz="3600" b="1" i="1" dirty="0" smtClean="0">
                <a:solidFill>
                  <a:schemeClr val="accent2">
                    <a:lumMod val="75000"/>
                  </a:schemeClr>
                </a:solidFill>
              </a:rPr>
              <a:t>Рекомендації методичним службам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4006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1. Удосконалити зміст і форми неперервної освіти (включно у </a:t>
            </a:r>
            <a:r>
              <a:rPr lang="uk-UA" dirty="0" err="1">
                <a:solidFill>
                  <a:schemeClr val="accent2">
                    <a:lumMod val="75000"/>
                  </a:schemeClr>
                </a:solidFill>
              </a:rPr>
              <a:t>міжатестаційний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 період) педагогічних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працівників,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передбачивши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розгляд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питань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методики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виховної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роботи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та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національно-патріотичного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виховання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. Вивчати, систематизувати кращий досвід роботи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ЗНЗ із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національно-патріотичного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виховання учнів.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. Організувати серед учнів ЗНЗ тематичні заходи патріотичного спрямування, волонтерські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акції тощо.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56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706090"/>
          </a:xfrm>
        </p:spPr>
        <p:txBody>
          <a:bodyPr>
            <a:noAutofit/>
          </a:bodyPr>
          <a:lstStyle/>
          <a:p>
            <a:r>
              <a:rPr lang="uk-UA" sz="3600" b="1" i="1" dirty="0" smtClean="0">
                <a:solidFill>
                  <a:schemeClr val="accent2">
                    <a:lumMod val="75000"/>
                  </a:schemeClr>
                </a:solidFill>
              </a:rPr>
              <a:t>Рекомендації методичним службам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80728"/>
            <a:ext cx="8003232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4. Створити належні умови для здійснення патріотичного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виховання,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реалізації громадянського компоненту виховання у змісті навчальних предметів, упровадження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відповідних курсів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за вибором і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факультативів.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5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. Активізувати впровадження нових форм і методів національно-патріотичного виховання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учнів;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посилити виховну спрямованість кожного уроку; сприяти розвитку мережі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ГАШ.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88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6. За участі практичних психологів, соціальних педагогів забезпечити умови для адаптації дітей ВПО у нових колективах.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7. Активізувати інформаційно-просвітницьку роботу з батьками; залучати до цієї роботи практичних психологів, соціальних педагогів, працівників правоохоронних органів.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706090"/>
          </a:xfrm>
        </p:spPr>
        <p:txBody>
          <a:bodyPr>
            <a:noAutofit/>
          </a:bodyPr>
          <a:lstStyle/>
          <a:p>
            <a:r>
              <a:rPr lang="uk-UA" sz="3600" b="1" i="1" dirty="0" smtClean="0">
                <a:solidFill>
                  <a:schemeClr val="accent2">
                    <a:lumMod val="75000"/>
                  </a:schemeClr>
                </a:solidFill>
              </a:rPr>
              <a:t>Рекомендації методичним службам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44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792088"/>
          </a:xfrm>
        </p:spPr>
        <p:txBody>
          <a:bodyPr>
            <a:normAutofit/>
          </a:bodyPr>
          <a:lstStyle/>
          <a:p>
            <a:r>
              <a:rPr lang="uk-UA" sz="3600" b="1" i="1" dirty="0" smtClean="0">
                <a:solidFill>
                  <a:schemeClr val="accent2">
                    <a:lumMod val="75000"/>
                  </a:schemeClr>
                </a:solidFill>
              </a:rPr>
              <a:t>Рекомендації методичним службам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424936" cy="58326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8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. Посилити співпрацю з районними (міськими) військовими комісаріатами, кафедрами військової підготовки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ВНЗ,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військовими частинами з питань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організації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та проведення навчально-польових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зборів,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підбору педагогічних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кадрів тощо.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9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. Розширювати співпрацю навчальних закладів із громадськими організаціями, органами місцевого самоврядування,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ВНЗ військового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спрямування, військовими частинами,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волонтерами.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87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5" y="1988840"/>
            <a:ext cx="5769867" cy="1584175"/>
          </a:xfrm>
        </p:spPr>
        <p:txBody>
          <a:bodyPr>
            <a:normAutofit/>
          </a:bodyPr>
          <a:lstStyle/>
          <a:p>
            <a:r>
              <a:rPr lang="uk-UA" sz="4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Дякую за увагу!</a:t>
            </a:r>
            <a:endParaRPr lang="ru-RU" sz="4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87" y="5238419"/>
            <a:ext cx="1636713" cy="162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161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656184"/>
          </a:xfrm>
        </p:spPr>
        <p:txBody>
          <a:bodyPr>
            <a:noAutofit/>
          </a:bodyPr>
          <a:lstStyle/>
          <a:p>
            <a:r>
              <a:rPr lang="uk-UA" sz="3600" b="1" i="1" dirty="0">
                <a:solidFill>
                  <a:schemeClr val="accent2">
                    <a:lumMod val="75000"/>
                  </a:schemeClr>
                </a:solidFill>
              </a:rPr>
              <a:t>Національно-патріотичне виховання - складова загального виховного процесу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3284984"/>
            <a:ext cx="7200800" cy="320121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uk-UA" i="1" dirty="0">
                <a:solidFill>
                  <a:schemeClr val="accent2">
                    <a:lumMod val="75000"/>
                  </a:schemeClr>
                </a:solidFill>
              </a:rPr>
              <a:t>Мета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національно-патріотичного виховання – створення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умов щодо виховання молодої людини –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громадянина і патріота України –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конкретизується через систему </a:t>
            </a:r>
            <a:r>
              <a:rPr lang="uk-UA" i="1" dirty="0" smtClean="0">
                <a:solidFill>
                  <a:schemeClr val="accent2">
                    <a:lumMod val="75000"/>
                  </a:schemeClr>
                </a:solidFill>
              </a:rPr>
              <a:t>виховних </a:t>
            </a:r>
            <a:r>
              <a:rPr lang="uk-UA" i="1" dirty="0">
                <a:solidFill>
                  <a:schemeClr val="accent2">
                    <a:lumMod val="75000"/>
                  </a:schemeClr>
                </a:solidFill>
              </a:rPr>
              <a:t>завдань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21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afganiastan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61"/>
          <a:stretch/>
        </p:blipFill>
        <p:spPr bwMode="auto">
          <a:xfrm>
            <a:off x="1694" y="2276872"/>
            <a:ext cx="2581047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424936" cy="1786210"/>
          </a:xfrm>
        </p:spPr>
        <p:txBody>
          <a:bodyPr>
            <a:noAutofit/>
          </a:bodyPr>
          <a:lstStyle/>
          <a:p>
            <a:r>
              <a:rPr lang="uk-UA" sz="3600" b="1" i="1" dirty="0" smtClean="0">
                <a:solidFill>
                  <a:schemeClr val="accent2">
                    <a:lumMod val="75000"/>
                  </a:schemeClr>
                </a:solidFill>
              </a:rPr>
              <a:t>Важливим пріоритетом виховання є формування ціннісного ставлення до Батьківщини, народу, держави 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6" descr="sv_tlicya1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826" y="2542853"/>
            <a:ext cx="5214774" cy="3610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1329606549_jeksku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77"/>
          <a:stretch/>
        </p:blipFill>
        <p:spPr bwMode="auto">
          <a:xfrm>
            <a:off x="6444208" y="4339094"/>
            <a:ext cx="2699792" cy="250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964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568952" cy="2592288"/>
          </a:xfrm>
        </p:spPr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chemeClr val="accent2">
                    <a:lumMod val="75000"/>
                  </a:schemeClr>
                </a:solidFill>
              </a:rPr>
              <a:t>Учнівське </a:t>
            </a:r>
            <a:r>
              <a:rPr lang="uk-UA" b="1" i="1" dirty="0">
                <a:solidFill>
                  <a:schemeClr val="accent2">
                    <a:lumMod val="75000"/>
                  </a:schemeClr>
                </a:solidFill>
              </a:rPr>
              <a:t>самоврядування </a:t>
            </a:r>
            <a:r>
              <a:rPr lang="uk-UA" b="1" i="1" dirty="0" smtClean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uk-UA" b="1" i="1" dirty="0">
                <a:solidFill>
                  <a:schemeClr val="accent2">
                    <a:lumMod val="75000"/>
                  </a:schemeClr>
                </a:solidFill>
              </a:rPr>
              <a:t>невід’ємний компонент демократизації шкільного життя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66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488832" cy="1714202"/>
          </a:xfrm>
        </p:spPr>
        <p:txBody>
          <a:bodyPr>
            <a:noAutofit/>
          </a:bodyPr>
          <a:lstStyle/>
          <a:p>
            <a:r>
              <a:rPr lang="uk-UA" sz="3600" b="1" i="1" dirty="0" smtClean="0">
                <a:solidFill>
                  <a:schemeClr val="accent2">
                    <a:lumMod val="75000"/>
                  </a:schemeClr>
                </a:solidFill>
              </a:rPr>
              <a:t>Важлива роль </a:t>
            </a:r>
            <a:r>
              <a:rPr lang="uk-UA" sz="3600" b="1" i="1" dirty="0">
                <a:solidFill>
                  <a:schemeClr val="accent2">
                    <a:lumMod val="75000"/>
                  </a:schemeClr>
                </a:solidFill>
              </a:rPr>
              <a:t>педагога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uk-UA" sz="3600" b="1" i="1" dirty="0" smtClean="0">
                <a:solidFill>
                  <a:schemeClr val="accent2">
                    <a:lumMod val="75000"/>
                  </a:schemeClr>
                </a:solidFill>
              </a:rPr>
              <a:t>у </a:t>
            </a:r>
            <a:r>
              <a:rPr lang="uk-UA" sz="3600" b="1" i="1" dirty="0">
                <a:solidFill>
                  <a:schemeClr val="accent2">
                    <a:lumMod val="75000"/>
                  </a:schemeClr>
                </a:solidFill>
              </a:rPr>
              <a:t>патріотичному вихованні дітей та учнівської </a:t>
            </a:r>
            <a:r>
              <a:rPr lang="uk-UA" sz="3600" b="1" i="1" dirty="0" smtClean="0">
                <a:solidFill>
                  <a:schemeClr val="accent2">
                    <a:lumMod val="75000"/>
                  </a:schemeClr>
                </a:solidFill>
              </a:rPr>
              <a:t>молоді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 lnSpcReduction="10000"/>
          </a:bodyPr>
          <a:lstStyle/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рівень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підготовленості педагогів до кожного уроку і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виховної діяльності; </a:t>
            </a:r>
          </a:p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використання ефективних методів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і форм; </a:t>
            </a:r>
            <a:endParaRPr lang="uk-UA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знання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та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вміле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врахування вікових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і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психологічних особливостей дітей; </a:t>
            </a:r>
            <a:endParaRPr lang="uk-UA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відвертість, емоційність, оптимізм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та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активна патріотична позиція</a:t>
            </a:r>
          </a:p>
        </p:txBody>
      </p:sp>
    </p:spTree>
    <p:extLst>
      <p:ext uri="{BB962C8B-B14F-4D97-AF65-F5344CB8AC3E}">
        <p14:creationId xmlns:p14="http://schemas.microsoft.com/office/powerpoint/2010/main" val="344920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uk-UA" sz="4000" b="1" i="1" dirty="0" smtClean="0">
                <a:solidFill>
                  <a:schemeClr val="accent2">
                    <a:lumMod val="75000"/>
                  </a:schemeClr>
                </a:solidFill>
              </a:rPr>
              <a:t>Тематика навчальних занять</a:t>
            </a:r>
            <a:endParaRPr lang="ru-RU" sz="4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Українознавство як основа національно-патріотичного виховання», </a:t>
            </a:r>
            <a:endParaRPr lang="uk-UA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Національно-патріотичне виховання у навчально-виховному процесі», </a:t>
            </a:r>
            <a:endParaRPr lang="uk-UA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Планування та організація позакласної та позашкільної роботи з військо-патріотичного виховання», </a:t>
            </a:r>
            <a:endParaRPr lang="uk-UA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Музей як ефективний засіб організації освітнього середовища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»,</a:t>
            </a:r>
          </a:p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«Формування духовних цінностей дитини засобами учнівського самоврядування»; </a:t>
            </a:r>
            <a:endParaRPr lang="uk-UA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Фізичне й військо-патріотичне виховання учнів: інтеграційний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підхід» та інші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02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143000"/>
          </a:xfrm>
        </p:spPr>
        <p:txBody>
          <a:bodyPr/>
          <a:lstStyle/>
          <a:p>
            <a:r>
              <a:rPr lang="uk-UA" sz="4000" b="1" i="1" dirty="0" smtClean="0">
                <a:solidFill>
                  <a:schemeClr val="accent2">
                    <a:lumMod val="75000"/>
                  </a:schemeClr>
                </a:solidFill>
              </a:rPr>
              <a:t>Тематичні спецкурси і семінари</a:t>
            </a:r>
            <a:endParaRPr lang="ru-RU" sz="4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Національно-патріотичне виховання в сучасних умовах», «</a:t>
            </a:r>
            <a:r>
              <a:rPr lang="uk-UA" dirty="0" err="1">
                <a:solidFill>
                  <a:schemeClr val="accent2">
                    <a:lumMod val="75000"/>
                  </a:schemeClr>
                </a:solidFill>
              </a:rPr>
              <a:t>Волонтерство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 як важливий громадянський ресурс», «Організація діяльності громадсько активної школи», «Виховний потенціал учнівського самоврядування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</a:p>
          <a:p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«Учнівське самоврядування: виховуємо лідерів», «Педагогічна діагностика в роботі класного керівника», «Інформаційна безпека учнів – запорука якості виховання»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24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 199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7424">
            <a:off x="6826593" y="3887327"/>
            <a:ext cx="2249149" cy="3174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712968" cy="778098"/>
          </a:xfrm>
        </p:spPr>
        <p:txBody>
          <a:bodyPr/>
          <a:lstStyle/>
          <a:p>
            <a:r>
              <a:rPr lang="uk-UA" sz="3600" b="1" i="1" dirty="0" smtClean="0">
                <a:solidFill>
                  <a:schemeClr val="accent2">
                    <a:lumMod val="75000"/>
                  </a:schemeClr>
                </a:solidFill>
              </a:rPr>
              <a:t>Видано та підготовлено до друку 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030019"/>
          </a:xfrm>
        </p:spPr>
        <p:txBody>
          <a:bodyPr>
            <a:normAutofit fontScale="92500" lnSpcReduction="10000"/>
          </a:bodyPr>
          <a:lstStyle/>
          <a:p>
            <a:r>
              <a:rPr lang="uk-UA" i="1" dirty="0" smtClean="0">
                <a:solidFill>
                  <a:schemeClr val="accent2">
                    <a:lumMod val="75000"/>
                  </a:schemeClr>
                </a:solidFill>
              </a:rPr>
              <a:t>методичний посібник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«Національно-патріотичне виховання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школярів»;</a:t>
            </a:r>
          </a:p>
          <a:p>
            <a:r>
              <a:rPr lang="uk-UA" i="1" dirty="0" smtClean="0">
                <a:solidFill>
                  <a:schemeClr val="accent2">
                    <a:lumMod val="75000"/>
                  </a:schemeClr>
                </a:solidFill>
              </a:rPr>
              <a:t>науково-методичний </a:t>
            </a:r>
            <a:r>
              <a:rPr lang="uk-UA" i="1" dirty="0">
                <a:solidFill>
                  <a:schemeClr val="accent2">
                    <a:lumMod val="75000"/>
                  </a:schemeClr>
                </a:solidFill>
              </a:rPr>
              <a:t>журнал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 «Джерело педагогічних інновацій» (випуск 2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) з питань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національно-патріотичного виховання школярів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</a:p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uk-UA" i="1" dirty="0">
                <a:solidFill>
                  <a:schemeClr val="accent2">
                    <a:lumMod val="75000"/>
                  </a:schemeClr>
                </a:solidFill>
              </a:rPr>
              <a:t>Методичний порадник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 для педагогічних працівників за напрямом «Національно-патріотичне виховання учнівської молоді»; </a:t>
            </a:r>
            <a:endParaRPr lang="uk-UA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uk-UA" i="1" dirty="0" smtClean="0">
                <a:solidFill>
                  <a:schemeClr val="accent2">
                    <a:lumMod val="75000"/>
                  </a:schemeClr>
                </a:solidFill>
              </a:rPr>
              <a:t>методичний </a:t>
            </a:r>
            <a:r>
              <a:rPr lang="uk-UA" i="1" dirty="0">
                <a:solidFill>
                  <a:schemeClr val="accent2">
                    <a:lumMod val="75000"/>
                  </a:schemeClr>
                </a:solidFill>
              </a:rPr>
              <a:t>посібник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 «Сім’я і школа у виховному просторі дитини»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35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uk-UA" sz="3600" b="1" i="1" dirty="0" smtClean="0">
                <a:solidFill>
                  <a:schemeClr val="accent2">
                    <a:lumMod val="75000"/>
                  </a:schemeClr>
                </a:solidFill>
              </a:rPr>
              <a:t>Накази та листи </a:t>
            </a:r>
            <a:br>
              <a:rPr lang="uk-UA" sz="36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uk-UA" sz="3600" b="1" i="1" dirty="0" smtClean="0">
                <a:solidFill>
                  <a:schemeClr val="accent2">
                    <a:lumMod val="75000"/>
                  </a:schemeClr>
                </a:solidFill>
              </a:rPr>
              <a:t>Міністерства освіти і науки України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709120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Наказ МОН України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від 16.06.2015 № 641 </a:t>
            </a:r>
            <a:br>
              <a:rPr lang="uk-UA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Про затвердження Концепції національно-патріотичного виховання дітей та молоді, Заходів щодо реалізації Концепції національно-патріотичного виховання дітей та молоді та методичних рекомендацій щодо національно-патріотичного виховання у загальноосвітніх навчальних закладах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</a:p>
          <a:p>
            <a:pPr marL="0" indent="0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Лист МОН України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</a:rPr>
              <a:t>від 24.07.2015 № 1/9-354 «Про тематику Першого уроку в 2015/2016 навчальному році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48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іваченко 03.02.2015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Сіваченко 03.02.2015</Template>
  <TotalTime>273</TotalTime>
  <Words>549</Words>
  <Application>Microsoft Office PowerPoint</Application>
  <PresentationFormat>Экран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Сіваченко 03.02.2015</vt:lpstr>
      <vt:lpstr>Реалізація завдань національно-патріотичного виховання учнів загальноосвітніх навчальних закладів Харківської області</vt:lpstr>
      <vt:lpstr>Національно-патріотичне виховання - складова загального виховного процесу</vt:lpstr>
      <vt:lpstr>Важливим пріоритетом виховання є формування ціннісного ставлення до Батьківщини, народу, держави </vt:lpstr>
      <vt:lpstr>Учнівське самоврядування - невід’ємний компонент демократизації шкільного життя</vt:lpstr>
      <vt:lpstr>Важлива роль педагога у патріотичному вихованні дітей та учнівської молоді</vt:lpstr>
      <vt:lpstr>Тематика навчальних занять</vt:lpstr>
      <vt:lpstr>Тематичні спецкурси і семінари</vt:lpstr>
      <vt:lpstr>Видано та підготовлено до друку </vt:lpstr>
      <vt:lpstr>Накази та листи  Міністерства освіти і науки України</vt:lpstr>
      <vt:lpstr>Накази та листи  Міністерства освіти і науки України</vt:lpstr>
      <vt:lpstr>Рекомендації методичним службам</vt:lpstr>
      <vt:lpstr>Рекомендації методичним службам</vt:lpstr>
      <vt:lpstr>Рекомендації методичним службам</vt:lpstr>
      <vt:lpstr>Рекомендації методичним службам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Реалізація завдань національно-патріотичного виховання учнів загальноосвітніх навчальних закладів Харківської області</dc:title>
  <dc:creator>Сиваченко</dc:creator>
  <cp:lastModifiedBy> Сиваченко</cp:lastModifiedBy>
  <cp:revision>21</cp:revision>
  <dcterms:created xsi:type="dcterms:W3CDTF">2015-08-19T09:17:18Z</dcterms:created>
  <dcterms:modified xsi:type="dcterms:W3CDTF">2015-08-19T14:53:18Z</dcterms:modified>
</cp:coreProperties>
</file>