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70" r:id="rId6"/>
    <p:sldId id="292" r:id="rId7"/>
    <p:sldId id="279" r:id="rId8"/>
    <p:sldId id="262" r:id="rId9"/>
    <p:sldId id="276" r:id="rId10"/>
    <p:sldId id="266" r:id="rId11"/>
    <p:sldId id="284" r:id="rId12"/>
    <p:sldId id="273" r:id="rId13"/>
    <p:sldId id="293" r:id="rId14"/>
    <p:sldId id="272" r:id="rId15"/>
    <p:sldId id="274" r:id="rId16"/>
    <p:sldId id="285" r:id="rId17"/>
    <p:sldId id="286" r:id="rId18"/>
    <p:sldId id="287" r:id="rId19"/>
    <p:sldId id="303" r:id="rId20"/>
    <p:sldId id="294" r:id="rId21"/>
    <p:sldId id="302" r:id="rId22"/>
    <p:sldId id="295" r:id="rId23"/>
    <p:sldId id="296" r:id="rId24"/>
    <p:sldId id="306" r:id="rId25"/>
    <p:sldId id="298" r:id="rId26"/>
    <p:sldId id="297" r:id="rId27"/>
    <p:sldId id="307" r:id="rId28"/>
    <p:sldId id="308" r:id="rId29"/>
    <p:sldId id="299" r:id="rId30"/>
    <p:sldId id="300" r:id="rId31"/>
    <p:sldId id="301" r:id="rId32"/>
    <p:sldId id="305" r:id="rId33"/>
    <p:sldId id="304" r:id="rId34"/>
    <p:sldId id="27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E8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2014/2015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ЗОШ № 1</c:v>
                </c:pt>
                <c:pt idx="1">
                  <c:v>ЗОШ № 2</c:v>
                </c:pt>
                <c:pt idx="2">
                  <c:v>ЗОШ № 4</c:v>
                </c:pt>
                <c:pt idx="3">
                  <c:v>Гімназія № 5</c:v>
                </c:pt>
                <c:pt idx="4">
                  <c:v>НВК № 6</c:v>
                </c:pt>
                <c:pt idx="5">
                  <c:v>ЗОШ № 7</c:v>
                </c:pt>
                <c:pt idx="6">
                  <c:v>ЗОШ №8</c:v>
                </c:pt>
                <c:pt idx="7">
                  <c:v>КБ ЗОШ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</c:v>
                </c:pt>
                <c:pt idx="1">
                  <c:v>27</c:v>
                </c:pt>
                <c:pt idx="2">
                  <c:v>1</c:v>
                </c:pt>
                <c:pt idx="3">
                  <c:v>20</c:v>
                </c:pt>
                <c:pt idx="4">
                  <c:v>23</c:v>
                </c:pt>
                <c:pt idx="5">
                  <c:v>3</c:v>
                </c:pt>
                <c:pt idx="6">
                  <c:v>6</c:v>
                </c:pt>
                <c:pt idx="7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2015/2016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ЗОШ № 1</c:v>
                </c:pt>
                <c:pt idx="1">
                  <c:v>ЗОШ № 2</c:v>
                </c:pt>
                <c:pt idx="2">
                  <c:v>ЗОШ № 4</c:v>
                </c:pt>
                <c:pt idx="3">
                  <c:v>Гімназія № 5</c:v>
                </c:pt>
                <c:pt idx="4">
                  <c:v>НВК № 6</c:v>
                </c:pt>
                <c:pt idx="5">
                  <c:v>ЗОШ № 7</c:v>
                </c:pt>
                <c:pt idx="6">
                  <c:v>ЗОШ №8</c:v>
                </c:pt>
                <c:pt idx="7">
                  <c:v>КБ ЗОШ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14</c:v>
                </c:pt>
                <c:pt idx="1">
                  <c:v>34</c:v>
                </c:pt>
                <c:pt idx="2">
                  <c:v>0</c:v>
                </c:pt>
                <c:pt idx="3">
                  <c:v>18</c:v>
                </c:pt>
                <c:pt idx="4">
                  <c:v>16</c:v>
                </c:pt>
                <c:pt idx="5">
                  <c:v>5</c:v>
                </c:pt>
                <c:pt idx="6">
                  <c:v>6</c:v>
                </c:pt>
                <c:pt idx="7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2016/2017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ЗОШ № 1</c:v>
                </c:pt>
                <c:pt idx="1">
                  <c:v>ЗОШ № 2</c:v>
                </c:pt>
                <c:pt idx="2">
                  <c:v>ЗОШ № 4</c:v>
                </c:pt>
                <c:pt idx="3">
                  <c:v>Гімназія № 5</c:v>
                </c:pt>
                <c:pt idx="4">
                  <c:v>НВК № 6</c:v>
                </c:pt>
                <c:pt idx="5">
                  <c:v>ЗОШ № 7</c:v>
                </c:pt>
                <c:pt idx="6">
                  <c:v>ЗОШ №8</c:v>
                </c:pt>
                <c:pt idx="7">
                  <c:v>КБ ЗОШ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14</c:v>
                </c:pt>
                <c:pt idx="1">
                  <c:v>29</c:v>
                </c:pt>
                <c:pt idx="2">
                  <c:v>0.5</c:v>
                </c:pt>
                <c:pt idx="3">
                  <c:v>20</c:v>
                </c:pt>
                <c:pt idx="4">
                  <c:v>16</c:v>
                </c:pt>
                <c:pt idx="5">
                  <c:v>6</c:v>
                </c:pt>
                <c:pt idx="6">
                  <c:v>5</c:v>
                </c:pt>
                <c:pt idx="7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008064"/>
        <c:axId val="138973568"/>
      </c:barChart>
      <c:catAx>
        <c:axId val="140008064"/>
        <c:scaling>
          <c:orientation val="minMax"/>
        </c:scaling>
        <c:delete val="0"/>
        <c:axPos val="b"/>
        <c:majorTickMark val="out"/>
        <c:minorTickMark val="none"/>
        <c:tickLblPos val="nextTo"/>
        <c:crossAx val="138973568"/>
        <c:crosses val="autoZero"/>
        <c:auto val="1"/>
        <c:lblAlgn val="ctr"/>
        <c:lblOffset val="100"/>
        <c:noMultiLvlLbl val="0"/>
      </c:catAx>
      <c:valAx>
        <c:axId val="138973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0008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2014/2015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ЗОШ №1</c:v>
                </c:pt>
                <c:pt idx="1">
                  <c:v>ЗОШ №2</c:v>
                </c:pt>
                <c:pt idx="2">
                  <c:v>ЗОШ №4</c:v>
                </c:pt>
                <c:pt idx="3">
                  <c:v>Гімназія №5</c:v>
                </c:pt>
                <c:pt idx="4">
                  <c:v>НВК №6</c:v>
                </c:pt>
                <c:pt idx="5">
                  <c:v>ЗОШ №7</c:v>
                </c:pt>
                <c:pt idx="6">
                  <c:v>ЗОШ №8</c:v>
                </c:pt>
                <c:pt idx="7">
                  <c:v>КБ ЗОШ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</c:v>
                </c:pt>
                <c:pt idx="1">
                  <c:v>1</c:v>
                </c:pt>
                <c:pt idx="2">
                  <c:v>8</c:v>
                </c:pt>
                <c:pt idx="3">
                  <c:v>3</c:v>
                </c:pt>
                <c:pt idx="4">
                  <c:v>2</c:v>
                </c:pt>
                <c:pt idx="5">
                  <c:v>6</c:v>
                </c:pt>
                <c:pt idx="6">
                  <c:v>7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2015/2016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ЗОШ №1</c:v>
                </c:pt>
                <c:pt idx="1">
                  <c:v>ЗОШ №2</c:v>
                </c:pt>
                <c:pt idx="2">
                  <c:v>ЗОШ №4</c:v>
                </c:pt>
                <c:pt idx="3">
                  <c:v>Гімназія №5</c:v>
                </c:pt>
                <c:pt idx="4">
                  <c:v>НВК №6</c:v>
                </c:pt>
                <c:pt idx="5">
                  <c:v>ЗОШ №7</c:v>
                </c:pt>
                <c:pt idx="6">
                  <c:v>ЗОШ №8</c:v>
                </c:pt>
                <c:pt idx="7">
                  <c:v>КБ ЗОШ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</c:v>
                </c:pt>
                <c:pt idx="1">
                  <c:v>1</c:v>
                </c:pt>
                <c:pt idx="2">
                  <c:v>8</c:v>
                </c:pt>
                <c:pt idx="3">
                  <c:v>2</c:v>
                </c:pt>
                <c:pt idx="4">
                  <c:v>3</c:v>
                </c:pt>
                <c:pt idx="5">
                  <c:v>7</c:v>
                </c:pt>
                <c:pt idx="6">
                  <c:v>6</c:v>
                </c:pt>
                <c:pt idx="7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2016/2017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ЗОШ №1</c:v>
                </c:pt>
                <c:pt idx="1">
                  <c:v>ЗОШ №2</c:v>
                </c:pt>
                <c:pt idx="2">
                  <c:v>ЗОШ №4</c:v>
                </c:pt>
                <c:pt idx="3">
                  <c:v>Гімназія №5</c:v>
                </c:pt>
                <c:pt idx="4">
                  <c:v>НВК №6</c:v>
                </c:pt>
                <c:pt idx="5">
                  <c:v>ЗОШ №7</c:v>
                </c:pt>
                <c:pt idx="6">
                  <c:v>ЗОШ №8</c:v>
                </c:pt>
                <c:pt idx="7">
                  <c:v>КБ ЗОШ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4</c:v>
                </c:pt>
                <c:pt idx="1">
                  <c:v>1</c:v>
                </c:pt>
                <c:pt idx="2">
                  <c:v>8</c:v>
                </c:pt>
                <c:pt idx="3">
                  <c:v>2</c:v>
                </c:pt>
                <c:pt idx="4">
                  <c:v>3</c:v>
                </c:pt>
                <c:pt idx="5">
                  <c:v>6</c:v>
                </c:pt>
                <c:pt idx="6">
                  <c:v>7</c:v>
                </c:pt>
                <c:pt idx="7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276288"/>
        <c:axId val="139277824"/>
      </c:barChart>
      <c:catAx>
        <c:axId val="139276288"/>
        <c:scaling>
          <c:orientation val="minMax"/>
        </c:scaling>
        <c:delete val="0"/>
        <c:axPos val="b"/>
        <c:majorTickMark val="out"/>
        <c:minorTickMark val="none"/>
        <c:tickLblPos val="nextTo"/>
        <c:crossAx val="139277824"/>
        <c:crosses val="autoZero"/>
        <c:auto val="1"/>
        <c:lblAlgn val="ctr"/>
        <c:lblOffset val="100"/>
        <c:noMultiLvlLbl val="0"/>
      </c:catAx>
      <c:valAx>
        <c:axId val="13927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276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Англійська мова</c:v>
                </c:pt>
                <c:pt idx="1">
                  <c:v>Біологія  </c:v>
                </c:pt>
                <c:pt idx="2">
                  <c:v>Російська мова</c:v>
                </c:pt>
                <c:pt idx="3">
                  <c:v>Українська мова</c:v>
                </c:pt>
                <c:pt idx="4">
                  <c:v>Історія</c:v>
                </c:pt>
                <c:pt idx="5">
                  <c:v>Географія</c:v>
                </c:pt>
                <c:pt idx="6">
                  <c:v>Хімія</c:v>
                </c:pt>
                <c:pt idx="7">
                  <c:v>Фізика</c:v>
                </c:pt>
                <c:pt idx="8">
                  <c:v>Математика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97</c:v>
                </c:pt>
                <c:pt idx="1">
                  <c:v>64</c:v>
                </c:pt>
                <c:pt idx="2">
                  <c:v>72</c:v>
                </c:pt>
                <c:pt idx="3">
                  <c:v>65</c:v>
                </c:pt>
                <c:pt idx="4">
                  <c:v>68</c:v>
                </c:pt>
                <c:pt idx="5">
                  <c:v>70</c:v>
                </c:pt>
                <c:pt idx="6">
                  <c:v>50</c:v>
                </c:pt>
                <c:pt idx="7">
                  <c:v>80</c:v>
                </c:pt>
                <c:pt idx="8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478656"/>
        <c:axId val="237480576"/>
      </c:barChart>
      <c:catAx>
        <c:axId val="237478656"/>
        <c:scaling>
          <c:orientation val="minMax"/>
        </c:scaling>
        <c:delete val="0"/>
        <c:axPos val="b"/>
        <c:majorTickMark val="out"/>
        <c:minorTickMark val="none"/>
        <c:tickLblPos val="nextTo"/>
        <c:crossAx val="237480576"/>
        <c:crosses val="autoZero"/>
        <c:auto val="1"/>
        <c:lblAlgn val="ctr"/>
        <c:lblOffset val="100"/>
        <c:noMultiLvlLbl val="0"/>
      </c:catAx>
      <c:valAx>
        <c:axId val="237480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7478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Англійська мова</c:v>
                </c:pt>
                <c:pt idx="1">
                  <c:v>Біологія  </c:v>
                </c:pt>
                <c:pt idx="2">
                  <c:v>Російська мова</c:v>
                </c:pt>
                <c:pt idx="3">
                  <c:v>Українська мова</c:v>
                </c:pt>
                <c:pt idx="4">
                  <c:v>Історія</c:v>
                </c:pt>
                <c:pt idx="5">
                  <c:v>Географія</c:v>
                </c:pt>
                <c:pt idx="6">
                  <c:v>Хімія</c:v>
                </c:pt>
                <c:pt idx="7">
                  <c:v>Фізика</c:v>
                </c:pt>
                <c:pt idx="8">
                  <c:v>Математика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</c:v>
                </c:pt>
                <c:pt idx="1">
                  <c:v>18</c:v>
                </c:pt>
                <c:pt idx="2">
                  <c:v>28</c:v>
                </c:pt>
                <c:pt idx="3">
                  <c:v>33</c:v>
                </c:pt>
                <c:pt idx="4">
                  <c:v>73</c:v>
                </c:pt>
                <c:pt idx="5">
                  <c:v>73</c:v>
                </c:pt>
                <c:pt idx="6">
                  <c:v>83</c:v>
                </c:pt>
                <c:pt idx="7">
                  <c:v>85</c:v>
                </c:pt>
                <c:pt idx="8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777664"/>
        <c:axId val="237793664"/>
      </c:barChart>
      <c:catAx>
        <c:axId val="237777664"/>
        <c:scaling>
          <c:orientation val="minMax"/>
        </c:scaling>
        <c:delete val="0"/>
        <c:axPos val="b"/>
        <c:majorTickMark val="out"/>
        <c:minorTickMark val="none"/>
        <c:tickLblPos val="nextTo"/>
        <c:crossAx val="237793664"/>
        <c:crosses val="autoZero"/>
        <c:auto val="1"/>
        <c:lblAlgn val="ctr"/>
        <c:lblOffset val="100"/>
        <c:noMultiLvlLbl val="0"/>
      </c:catAx>
      <c:valAx>
        <c:axId val="237793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7777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554CE0-DB09-40BC-B6B4-0367565567AE}" type="doc">
      <dgm:prSet loTypeId="urn:microsoft.com/office/officeart/2005/8/layout/pyramid2" loCatId="pyramid" qsTypeId="urn:microsoft.com/office/officeart/2005/8/quickstyle/simple2" qsCatId="simple" csTypeId="urn:microsoft.com/office/officeart/2005/8/colors/accent1_2" csCatId="accent1" phldr="1"/>
      <dgm:spPr/>
    </dgm:pt>
    <dgm:pt modelId="{C742096B-CADF-4D8D-8C42-16FAE027A42C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5400" dirty="0" smtClean="0">
              <a:latin typeface="Times New Roman" pitchFamily="18" charset="0"/>
              <a:cs typeface="Times New Roman" pitchFamily="18" charset="0"/>
            </a:rPr>
            <a:t>733</a:t>
          </a:r>
        </a:p>
        <a:p>
          <a:pPr>
            <a:lnSpc>
              <a:spcPct val="100000"/>
            </a:lnSpc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2016/2017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н.р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C463EA4-BF43-40E4-BD6E-E0F36ADAEBEB}" type="parTrans" cxnId="{A512AF7B-EE20-4BDC-AECB-69F02C00B8DB}">
      <dgm:prSet/>
      <dgm:spPr/>
      <dgm:t>
        <a:bodyPr/>
        <a:lstStyle/>
        <a:p>
          <a:endParaRPr lang="ru-RU"/>
        </a:p>
      </dgm:t>
    </dgm:pt>
    <dgm:pt modelId="{D6DC2154-DC46-4F65-9EDE-C55B9FFEF82A}" type="sibTrans" cxnId="{A512AF7B-EE20-4BDC-AECB-69F02C00B8DB}">
      <dgm:prSet/>
      <dgm:spPr/>
      <dgm:t>
        <a:bodyPr/>
        <a:lstStyle/>
        <a:p>
          <a:endParaRPr lang="ru-RU"/>
        </a:p>
      </dgm:t>
    </dgm:pt>
    <dgm:pt modelId="{876C3444-66E0-4408-B5FF-576210CB7D5C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5400" dirty="0" smtClean="0">
              <a:latin typeface="Times New Roman" pitchFamily="18" charset="0"/>
              <a:cs typeface="Times New Roman" pitchFamily="18" charset="0"/>
            </a:rPr>
            <a:t>735</a:t>
          </a:r>
        </a:p>
        <a:p>
          <a:pPr>
            <a:lnSpc>
              <a:spcPct val="100000"/>
            </a:lnSpc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2015/2016 н.р.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08DD9D8-C157-4D1F-B1D4-42166CED61DD}" type="parTrans" cxnId="{0D9D41DC-C373-4FC9-ADB4-85010AB3879F}">
      <dgm:prSet/>
      <dgm:spPr/>
      <dgm:t>
        <a:bodyPr/>
        <a:lstStyle/>
        <a:p>
          <a:endParaRPr lang="ru-RU"/>
        </a:p>
      </dgm:t>
    </dgm:pt>
    <dgm:pt modelId="{0B42D2B3-A4F5-40D6-845E-E3F145476BE1}" type="sibTrans" cxnId="{0D9D41DC-C373-4FC9-ADB4-85010AB3879F}">
      <dgm:prSet/>
      <dgm:spPr/>
      <dgm:t>
        <a:bodyPr/>
        <a:lstStyle/>
        <a:p>
          <a:endParaRPr lang="ru-RU"/>
        </a:p>
      </dgm:t>
    </dgm:pt>
    <dgm:pt modelId="{9D7F0F9E-8D60-43EF-B7AF-36678027E2BA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5400" dirty="0" smtClean="0">
              <a:latin typeface="Times New Roman" pitchFamily="18" charset="0"/>
              <a:cs typeface="Times New Roman" pitchFamily="18" charset="0"/>
            </a:rPr>
            <a:t>687</a:t>
          </a:r>
        </a:p>
        <a:p>
          <a:pPr>
            <a:lnSpc>
              <a:spcPct val="100000"/>
            </a:lnSpc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2014/2015 н.р.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1439738-6FF5-4FC6-A677-B3E9688E3B43}" type="parTrans" cxnId="{EA4FD5E3-C0B6-46AA-8106-CE2103A9A26C}">
      <dgm:prSet/>
      <dgm:spPr/>
      <dgm:t>
        <a:bodyPr/>
        <a:lstStyle/>
        <a:p>
          <a:endParaRPr lang="ru-RU"/>
        </a:p>
      </dgm:t>
    </dgm:pt>
    <dgm:pt modelId="{4E8D6218-30BC-48EA-BDEC-667869E95AF8}" type="sibTrans" cxnId="{EA4FD5E3-C0B6-46AA-8106-CE2103A9A26C}">
      <dgm:prSet/>
      <dgm:spPr/>
      <dgm:t>
        <a:bodyPr/>
        <a:lstStyle/>
        <a:p>
          <a:endParaRPr lang="ru-RU"/>
        </a:p>
      </dgm:t>
    </dgm:pt>
    <dgm:pt modelId="{DD2467DB-8172-4F45-A87A-BF8C216824A7}" type="pres">
      <dgm:prSet presAssocID="{83554CE0-DB09-40BC-B6B4-0367565567AE}" presName="compositeShape" presStyleCnt="0">
        <dgm:presLayoutVars>
          <dgm:dir/>
          <dgm:resizeHandles/>
        </dgm:presLayoutVars>
      </dgm:prSet>
      <dgm:spPr/>
    </dgm:pt>
    <dgm:pt modelId="{38B53F79-7931-4BE9-95A9-6803D61EE466}" type="pres">
      <dgm:prSet presAssocID="{83554CE0-DB09-40BC-B6B4-0367565567AE}" presName="pyramid" presStyleLbl="node1" presStyleIdx="0" presStyleCnt="1"/>
      <dgm:spPr/>
    </dgm:pt>
    <dgm:pt modelId="{B27DA5A2-55C1-40DB-B556-4C6EFD66BB57}" type="pres">
      <dgm:prSet presAssocID="{83554CE0-DB09-40BC-B6B4-0367565567AE}" presName="theList" presStyleCnt="0"/>
      <dgm:spPr/>
    </dgm:pt>
    <dgm:pt modelId="{0E99C7BF-A22C-496B-9AF1-17FB33DF528A}" type="pres">
      <dgm:prSet presAssocID="{C742096B-CADF-4D8D-8C42-16FAE027A42C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FD934-0749-472D-A2A0-A1771D50CD7E}" type="pres">
      <dgm:prSet presAssocID="{C742096B-CADF-4D8D-8C42-16FAE027A42C}" presName="aSpace" presStyleCnt="0"/>
      <dgm:spPr/>
    </dgm:pt>
    <dgm:pt modelId="{D3868D34-AA25-4B21-97AB-60B580CA46A8}" type="pres">
      <dgm:prSet presAssocID="{876C3444-66E0-4408-B5FF-576210CB7D5C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AC8FC1-364E-47A0-B8AF-8AECE2F4A454}" type="pres">
      <dgm:prSet presAssocID="{876C3444-66E0-4408-B5FF-576210CB7D5C}" presName="aSpace" presStyleCnt="0"/>
      <dgm:spPr/>
    </dgm:pt>
    <dgm:pt modelId="{9BFE5AA2-5358-4E45-8E9D-1F16D65C427D}" type="pres">
      <dgm:prSet presAssocID="{9D7F0F9E-8D60-43EF-B7AF-36678027E2B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7B4FB4-0FB0-4627-AE18-6DB164482677}" type="pres">
      <dgm:prSet presAssocID="{9D7F0F9E-8D60-43EF-B7AF-36678027E2BA}" presName="aSpace" presStyleCnt="0"/>
      <dgm:spPr/>
    </dgm:pt>
  </dgm:ptLst>
  <dgm:cxnLst>
    <dgm:cxn modelId="{22C15C23-0D3E-4945-9EB5-FBDD2488685F}" type="presOf" srcId="{9D7F0F9E-8D60-43EF-B7AF-36678027E2BA}" destId="{9BFE5AA2-5358-4E45-8E9D-1F16D65C427D}" srcOrd="0" destOrd="0" presId="urn:microsoft.com/office/officeart/2005/8/layout/pyramid2"/>
    <dgm:cxn modelId="{A512AF7B-EE20-4BDC-AECB-69F02C00B8DB}" srcId="{83554CE0-DB09-40BC-B6B4-0367565567AE}" destId="{C742096B-CADF-4D8D-8C42-16FAE027A42C}" srcOrd="0" destOrd="0" parTransId="{3C463EA4-BF43-40E4-BD6E-E0F36ADAEBEB}" sibTransId="{D6DC2154-DC46-4F65-9EDE-C55B9FFEF82A}"/>
    <dgm:cxn modelId="{EA4FD5E3-C0B6-46AA-8106-CE2103A9A26C}" srcId="{83554CE0-DB09-40BC-B6B4-0367565567AE}" destId="{9D7F0F9E-8D60-43EF-B7AF-36678027E2BA}" srcOrd="2" destOrd="0" parTransId="{F1439738-6FF5-4FC6-A677-B3E9688E3B43}" sibTransId="{4E8D6218-30BC-48EA-BDEC-667869E95AF8}"/>
    <dgm:cxn modelId="{53DA7293-3759-437F-A5AA-08F480B77BA5}" type="presOf" srcId="{876C3444-66E0-4408-B5FF-576210CB7D5C}" destId="{D3868D34-AA25-4B21-97AB-60B580CA46A8}" srcOrd="0" destOrd="0" presId="urn:microsoft.com/office/officeart/2005/8/layout/pyramid2"/>
    <dgm:cxn modelId="{0D9D41DC-C373-4FC9-ADB4-85010AB3879F}" srcId="{83554CE0-DB09-40BC-B6B4-0367565567AE}" destId="{876C3444-66E0-4408-B5FF-576210CB7D5C}" srcOrd="1" destOrd="0" parTransId="{A08DD9D8-C157-4D1F-B1D4-42166CED61DD}" sibTransId="{0B42D2B3-A4F5-40D6-845E-E3F145476BE1}"/>
    <dgm:cxn modelId="{7C9CF65B-A80B-41EE-B38F-78E0759DC01C}" type="presOf" srcId="{83554CE0-DB09-40BC-B6B4-0367565567AE}" destId="{DD2467DB-8172-4F45-A87A-BF8C216824A7}" srcOrd="0" destOrd="0" presId="urn:microsoft.com/office/officeart/2005/8/layout/pyramid2"/>
    <dgm:cxn modelId="{C350EE65-87A7-4C14-A21E-AF1DE2B9A858}" type="presOf" srcId="{C742096B-CADF-4D8D-8C42-16FAE027A42C}" destId="{0E99C7BF-A22C-496B-9AF1-17FB33DF528A}" srcOrd="0" destOrd="0" presId="urn:microsoft.com/office/officeart/2005/8/layout/pyramid2"/>
    <dgm:cxn modelId="{AB2DD517-142E-4D07-88A1-6CAED21FA611}" type="presParOf" srcId="{DD2467DB-8172-4F45-A87A-BF8C216824A7}" destId="{38B53F79-7931-4BE9-95A9-6803D61EE466}" srcOrd="0" destOrd="0" presId="urn:microsoft.com/office/officeart/2005/8/layout/pyramid2"/>
    <dgm:cxn modelId="{DCC50CCD-B492-4D9A-9144-43B105413658}" type="presParOf" srcId="{DD2467DB-8172-4F45-A87A-BF8C216824A7}" destId="{B27DA5A2-55C1-40DB-B556-4C6EFD66BB57}" srcOrd="1" destOrd="0" presId="urn:microsoft.com/office/officeart/2005/8/layout/pyramid2"/>
    <dgm:cxn modelId="{5E8804BE-39BF-44BB-A763-14CF4DBDABB8}" type="presParOf" srcId="{B27DA5A2-55C1-40DB-B556-4C6EFD66BB57}" destId="{0E99C7BF-A22C-496B-9AF1-17FB33DF528A}" srcOrd="0" destOrd="0" presId="urn:microsoft.com/office/officeart/2005/8/layout/pyramid2"/>
    <dgm:cxn modelId="{7EDFE9A8-D57E-4FB9-8AD2-2609056F76A7}" type="presParOf" srcId="{B27DA5A2-55C1-40DB-B556-4C6EFD66BB57}" destId="{FA7FD934-0749-472D-A2A0-A1771D50CD7E}" srcOrd="1" destOrd="0" presId="urn:microsoft.com/office/officeart/2005/8/layout/pyramid2"/>
    <dgm:cxn modelId="{9083F58A-7B28-4919-8A40-AD384400BDA1}" type="presParOf" srcId="{B27DA5A2-55C1-40DB-B556-4C6EFD66BB57}" destId="{D3868D34-AA25-4B21-97AB-60B580CA46A8}" srcOrd="2" destOrd="0" presId="urn:microsoft.com/office/officeart/2005/8/layout/pyramid2"/>
    <dgm:cxn modelId="{E0E70D5F-6F70-4429-94A2-C0C5A26A076F}" type="presParOf" srcId="{B27DA5A2-55C1-40DB-B556-4C6EFD66BB57}" destId="{9EAC8FC1-364E-47A0-B8AF-8AECE2F4A454}" srcOrd="3" destOrd="0" presId="urn:microsoft.com/office/officeart/2005/8/layout/pyramid2"/>
    <dgm:cxn modelId="{C408295B-882A-4772-A83F-4DA5BA7D0B75}" type="presParOf" srcId="{B27DA5A2-55C1-40DB-B556-4C6EFD66BB57}" destId="{9BFE5AA2-5358-4E45-8E9D-1F16D65C427D}" srcOrd="4" destOrd="0" presId="urn:microsoft.com/office/officeart/2005/8/layout/pyramid2"/>
    <dgm:cxn modelId="{F5E8F9DF-AFD6-4FA4-9E96-525C2B39365D}" type="presParOf" srcId="{B27DA5A2-55C1-40DB-B556-4C6EFD66BB57}" destId="{BF7B4FB4-0FB0-4627-AE18-6DB16448267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740F8F-E8EE-4790-B022-75A67D135B11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FAE367-2751-40A2-8655-B4E88E67ABF2}">
      <dgm:prSet phldrT="[Текст]" custT="1"/>
      <dgm:spPr/>
      <dgm:t>
        <a:bodyPr/>
        <a:lstStyle/>
        <a:p>
          <a:r>
            <a:rPr lang="uk-UA" sz="2800" dirty="0" smtClean="0"/>
            <a:t>50/35 </a:t>
          </a:r>
          <a:r>
            <a:rPr lang="uk-UA" sz="2000" dirty="0" smtClean="0"/>
            <a:t>вища</a:t>
          </a:r>
          <a:endParaRPr lang="ru-RU" sz="2000" dirty="0"/>
        </a:p>
      </dgm:t>
    </dgm:pt>
    <dgm:pt modelId="{B2C68FCE-9ECD-47F9-B210-E24FBDAA0FE5}" type="parTrans" cxnId="{0FF0553D-E470-475F-BC20-517B66E0BEC4}">
      <dgm:prSet/>
      <dgm:spPr/>
      <dgm:t>
        <a:bodyPr/>
        <a:lstStyle/>
        <a:p>
          <a:endParaRPr lang="ru-RU"/>
        </a:p>
      </dgm:t>
    </dgm:pt>
    <dgm:pt modelId="{E398D511-1095-4C77-A79E-3E72B8CBFC9B}" type="sibTrans" cxnId="{0FF0553D-E470-475F-BC20-517B66E0BEC4}">
      <dgm:prSet/>
      <dgm:spPr/>
      <dgm:t>
        <a:bodyPr/>
        <a:lstStyle/>
        <a:p>
          <a:endParaRPr lang="ru-RU"/>
        </a:p>
      </dgm:t>
    </dgm:pt>
    <dgm:pt modelId="{E4D81818-DD7A-4D3F-B8C7-DD20E5DFD04A}">
      <dgm:prSet phldrT="[Текст]" custT="1"/>
      <dgm:spPr/>
      <dgm:t>
        <a:bodyPr/>
        <a:lstStyle/>
        <a:p>
          <a:r>
            <a:rPr lang="uk-UA" sz="2800" dirty="0" smtClean="0"/>
            <a:t>32/45 </a:t>
          </a:r>
        </a:p>
        <a:p>
          <a:r>
            <a:rPr lang="uk-UA" sz="1800" dirty="0" smtClean="0"/>
            <a:t>І категорія</a:t>
          </a:r>
          <a:endParaRPr lang="ru-RU" sz="1800" dirty="0"/>
        </a:p>
      </dgm:t>
    </dgm:pt>
    <dgm:pt modelId="{F8F6EE75-5DA3-4E4B-9A4E-F589CAFBE60F}" type="parTrans" cxnId="{517DDEF9-5173-4AD8-AE0A-EAAA166D2C2D}">
      <dgm:prSet/>
      <dgm:spPr/>
      <dgm:t>
        <a:bodyPr/>
        <a:lstStyle/>
        <a:p>
          <a:endParaRPr lang="ru-RU"/>
        </a:p>
      </dgm:t>
    </dgm:pt>
    <dgm:pt modelId="{20634315-901C-419E-8940-A389D3254B81}" type="sibTrans" cxnId="{517DDEF9-5173-4AD8-AE0A-EAAA166D2C2D}">
      <dgm:prSet/>
      <dgm:spPr/>
      <dgm:t>
        <a:bodyPr/>
        <a:lstStyle/>
        <a:p>
          <a:endParaRPr lang="ru-RU"/>
        </a:p>
      </dgm:t>
    </dgm:pt>
    <dgm:pt modelId="{042E0A56-0DCC-47A7-A7FF-46619817763D}">
      <dgm:prSet phldrT="[Текст]" custT="1"/>
      <dgm:spPr/>
      <dgm:t>
        <a:bodyPr/>
        <a:lstStyle/>
        <a:p>
          <a:r>
            <a:rPr lang="uk-UA" sz="2800" dirty="0" smtClean="0"/>
            <a:t>11/15 </a:t>
          </a:r>
          <a:r>
            <a:rPr lang="uk-UA" sz="2000" dirty="0" smtClean="0"/>
            <a:t>спеціаліст</a:t>
          </a:r>
          <a:endParaRPr lang="ru-RU" sz="2000" dirty="0"/>
        </a:p>
      </dgm:t>
    </dgm:pt>
    <dgm:pt modelId="{1BDAA436-3E53-4AA3-9960-4B9930AC4A84}" type="parTrans" cxnId="{D2B54E1E-0470-492B-875A-02689B48C982}">
      <dgm:prSet/>
      <dgm:spPr/>
      <dgm:t>
        <a:bodyPr/>
        <a:lstStyle/>
        <a:p>
          <a:endParaRPr lang="ru-RU"/>
        </a:p>
      </dgm:t>
    </dgm:pt>
    <dgm:pt modelId="{7CE10545-19D9-4C34-8D0D-EBEC1DC39508}" type="sibTrans" cxnId="{D2B54E1E-0470-492B-875A-02689B48C982}">
      <dgm:prSet/>
      <dgm:spPr/>
      <dgm:t>
        <a:bodyPr/>
        <a:lstStyle/>
        <a:p>
          <a:endParaRPr lang="ru-RU"/>
        </a:p>
      </dgm:t>
    </dgm:pt>
    <dgm:pt modelId="{86ACB867-C3E7-4AFE-85CF-17889BCE9BE2}">
      <dgm:prSet phldrT="[Текст]" custT="1"/>
      <dgm:spPr/>
      <dgm:t>
        <a:bodyPr/>
        <a:lstStyle/>
        <a:p>
          <a:r>
            <a:rPr lang="uk-UA" sz="2800" dirty="0" smtClean="0"/>
            <a:t>9/5</a:t>
          </a:r>
        </a:p>
        <a:p>
          <a:r>
            <a:rPr lang="uk-UA" sz="2000" dirty="0" smtClean="0"/>
            <a:t> ІІ категорія</a:t>
          </a:r>
          <a:endParaRPr lang="ru-RU" sz="2000" dirty="0"/>
        </a:p>
      </dgm:t>
    </dgm:pt>
    <dgm:pt modelId="{2DADAFA6-3E33-44E4-A68D-CACE8B07C1FD}" type="sibTrans" cxnId="{99EA5D33-CFEA-4A5B-9097-8EF56FD77C9B}">
      <dgm:prSet/>
      <dgm:spPr/>
      <dgm:t>
        <a:bodyPr/>
        <a:lstStyle/>
        <a:p>
          <a:endParaRPr lang="ru-RU"/>
        </a:p>
      </dgm:t>
    </dgm:pt>
    <dgm:pt modelId="{E84566EF-0FB9-4049-8AF6-951AEA24B844}" type="parTrans" cxnId="{99EA5D33-CFEA-4A5B-9097-8EF56FD77C9B}">
      <dgm:prSet/>
      <dgm:spPr/>
      <dgm:t>
        <a:bodyPr/>
        <a:lstStyle/>
        <a:p>
          <a:endParaRPr lang="ru-RU"/>
        </a:p>
      </dgm:t>
    </dgm:pt>
    <dgm:pt modelId="{9CD9EA74-5EBA-463C-A62A-512490EC3441}" type="pres">
      <dgm:prSet presAssocID="{06740F8F-E8EE-4790-B022-75A67D135B11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6754DA-C6EF-40DF-941A-6F307575B844}" type="pres">
      <dgm:prSet presAssocID="{06740F8F-E8EE-4790-B022-75A67D135B11}" presName="triangle1" presStyleLbl="node1" presStyleIdx="0" presStyleCnt="4" custScaleX="149276" custScaleY="73367" custLinFactNeighborX="1902" custLinFactNeighborY="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13796F-3714-40F9-BEC4-841972D68FD4}" type="pres">
      <dgm:prSet presAssocID="{06740F8F-E8EE-4790-B022-75A67D135B11}" presName="triangle2" presStyleLbl="node1" presStyleIdx="1" presStyleCnt="4" custScaleX="163406" custScaleY="64091" custLinFactNeighborX="-5797" custLinFactNeighborY="-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C96B0-4D5C-4974-9724-E30CAD3A7EF1}" type="pres">
      <dgm:prSet presAssocID="{06740F8F-E8EE-4790-B022-75A67D135B11}" presName="triangle3" presStyleLbl="node1" presStyleIdx="2" presStyleCnt="4" custScaleX="103369" custScaleY="112327" custLinFactNeighborX="1667" custLinFactNeighborY="1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572DF-650E-4E9E-A52C-70BAE6A03878}" type="pres">
      <dgm:prSet presAssocID="{06740F8F-E8EE-4790-B022-75A67D135B11}" presName="triangle4" presStyleLbl="node1" presStyleIdx="3" presStyleCnt="4" custScaleX="139131" custScaleY="67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1DF135-39A7-4E33-A8D0-FDE7B165491A}" type="presOf" srcId="{06740F8F-E8EE-4790-B022-75A67D135B11}" destId="{9CD9EA74-5EBA-463C-A62A-512490EC3441}" srcOrd="0" destOrd="0" presId="urn:microsoft.com/office/officeart/2005/8/layout/pyramid4"/>
    <dgm:cxn modelId="{D24935F6-DEF9-4A74-9A10-336D50F8F840}" type="presOf" srcId="{042E0A56-0DCC-47A7-A7FF-46619817763D}" destId="{7D3572DF-650E-4E9E-A52C-70BAE6A03878}" srcOrd="0" destOrd="0" presId="urn:microsoft.com/office/officeart/2005/8/layout/pyramid4"/>
    <dgm:cxn modelId="{D2B54E1E-0470-492B-875A-02689B48C982}" srcId="{06740F8F-E8EE-4790-B022-75A67D135B11}" destId="{042E0A56-0DCC-47A7-A7FF-46619817763D}" srcOrd="3" destOrd="0" parTransId="{1BDAA436-3E53-4AA3-9960-4B9930AC4A84}" sibTransId="{7CE10545-19D9-4C34-8D0D-EBEC1DC39508}"/>
    <dgm:cxn modelId="{CF761155-944C-4C76-AD2A-91C4503028A3}" type="presOf" srcId="{E4D81818-DD7A-4D3F-B8C7-DD20E5DFD04A}" destId="{2DFC96B0-4D5C-4974-9724-E30CAD3A7EF1}" srcOrd="0" destOrd="0" presId="urn:microsoft.com/office/officeart/2005/8/layout/pyramid4"/>
    <dgm:cxn modelId="{0FF0553D-E470-475F-BC20-517B66E0BEC4}" srcId="{06740F8F-E8EE-4790-B022-75A67D135B11}" destId="{67FAE367-2751-40A2-8655-B4E88E67ABF2}" srcOrd="0" destOrd="0" parTransId="{B2C68FCE-9ECD-47F9-B210-E24FBDAA0FE5}" sibTransId="{E398D511-1095-4C77-A79E-3E72B8CBFC9B}"/>
    <dgm:cxn modelId="{2F51D67F-D92E-4810-B07D-0E1E7696068E}" type="presOf" srcId="{67FAE367-2751-40A2-8655-B4E88E67ABF2}" destId="{DA6754DA-C6EF-40DF-941A-6F307575B844}" srcOrd="0" destOrd="0" presId="urn:microsoft.com/office/officeart/2005/8/layout/pyramid4"/>
    <dgm:cxn modelId="{3EB5C19B-B664-419E-87AF-B14548360FC5}" type="presOf" srcId="{86ACB867-C3E7-4AFE-85CF-17889BCE9BE2}" destId="{D113796F-3714-40F9-BEC4-841972D68FD4}" srcOrd="0" destOrd="0" presId="urn:microsoft.com/office/officeart/2005/8/layout/pyramid4"/>
    <dgm:cxn modelId="{517DDEF9-5173-4AD8-AE0A-EAAA166D2C2D}" srcId="{06740F8F-E8EE-4790-B022-75A67D135B11}" destId="{E4D81818-DD7A-4D3F-B8C7-DD20E5DFD04A}" srcOrd="2" destOrd="0" parTransId="{F8F6EE75-5DA3-4E4B-9A4E-F589CAFBE60F}" sibTransId="{20634315-901C-419E-8940-A389D3254B81}"/>
    <dgm:cxn modelId="{99EA5D33-CFEA-4A5B-9097-8EF56FD77C9B}" srcId="{06740F8F-E8EE-4790-B022-75A67D135B11}" destId="{86ACB867-C3E7-4AFE-85CF-17889BCE9BE2}" srcOrd="1" destOrd="0" parTransId="{E84566EF-0FB9-4049-8AF6-951AEA24B844}" sibTransId="{2DADAFA6-3E33-44E4-A68D-CACE8B07C1FD}"/>
    <dgm:cxn modelId="{59E9F196-979B-4725-A62E-B0B891F72C22}" type="presParOf" srcId="{9CD9EA74-5EBA-463C-A62A-512490EC3441}" destId="{DA6754DA-C6EF-40DF-941A-6F307575B844}" srcOrd="0" destOrd="0" presId="urn:microsoft.com/office/officeart/2005/8/layout/pyramid4"/>
    <dgm:cxn modelId="{BAA94414-60EF-4423-B8CB-0B8630D79951}" type="presParOf" srcId="{9CD9EA74-5EBA-463C-A62A-512490EC3441}" destId="{D113796F-3714-40F9-BEC4-841972D68FD4}" srcOrd="1" destOrd="0" presId="urn:microsoft.com/office/officeart/2005/8/layout/pyramid4"/>
    <dgm:cxn modelId="{63715ED8-496B-473C-BF64-1B215E3F3F87}" type="presParOf" srcId="{9CD9EA74-5EBA-463C-A62A-512490EC3441}" destId="{2DFC96B0-4D5C-4974-9724-E30CAD3A7EF1}" srcOrd="2" destOrd="0" presId="urn:microsoft.com/office/officeart/2005/8/layout/pyramid4"/>
    <dgm:cxn modelId="{2AB9C437-FD0C-4379-AF4D-9996D4B5AE69}" type="presParOf" srcId="{9CD9EA74-5EBA-463C-A62A-512490EC3441}" destId="{7D3572DF-650E-4E9E-A52C-70BAE6A03878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53F79-7931-4BE9-95A9-6803D61EE466}">
      <dsp:nvSpPr>
        <dsp:cNvPr id="0" name=""/>
        <dsp:cNvSpPr/>
      </dsp:nvSpPr>
      <dsp:spPr>
        <a:xfrm>
          <a:off x="1464905" y="0"/>
          <a:ext cx="4608512" cy="460851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99C7BF-A22C-496B-9AF1-17FB33DF528A}">
      <dsp:nvSpPr>
        <dsp:cNvPr id="0" name=""/>
        <dsp:cNvSpPr/>
      </dsp:nvSpPr>
      <dsp:spPr>
        <a:xfrm>
          <a:off x="3769161" y="463326"/>
          <a:ext cx="2995532" cy="10909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latin typeface="Times New Roman" pitchFamily="18" charset="0"/>
              <a:cs typeface="Times New Roman" pitchFamily="18" charset="0"/>
            </a:rPr>
            <a:t>733</a:t>
          </a:r>
        </a:p>
        <a:p>
          <a:pPr lvl="0" algn="ctr" defTabSz="2400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2016/2017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н.р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22415" y="516580"/>
        <a:ext cx="2889024" cy="984413"/>
      </dsp:txXfrm>
    </dsp:sp>
    <dsp:sp modelId="{D3868D34-AA25-4B21-97AB-60B580CA46A8}">
      <dsp:nvSpPr>
        <dsp:cNvPr id="0" name=""/>
        <dsp:cNvSpPr/>
      </dsp:nvSpPr>
      <dsp:spPr>
        <a:xfrm>
          <a:off x="3769161" y="1690612"/>
          <a:ext cx="2995532" cy="10909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latin typeface="Times New Roman" pitchFamily="18" charset="0"/>
              <a:cs typeface="Times New Roman" pitchFamily="18" charset="0"/>
            </a:rPr>
            <a:t>735</a:t>
          </a:r>
        </a:p>
        <a:p>
          <a:pPr lvl="0" algn="ctr" defTabSz="2400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2015/2016 н.р.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22415" y="1743866"/>
        <a:ext cx="2889024" cy="984413"/>
      </dsp:txXfrm>
    </dsp:sp>
    <dsp:sp modelId="{9BFE5AA2-5358-4E45-8E9D-1F16D65C427D}">
      <dsp:nvSpPr>
        <dsp:cNvPr id="0" name=""/>
        <dsp:cNvSpPr/>
      </dsp:nvSpPr>
      <dsp:spPr>
        <a:xfrm>
          <a:off x="3769161" y="2917899"/>
          <a:ext cx="2995532" cy="10909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latin typeface="Times New Roman" pitchFamily="18" charset="0"/>
              <a:cs typeface="Times New Roman" pitchFamily="18" charset="0"/>
            </a:rPr>
            <a:t>687</a:t>
          </a:r>
        </a:p>
        <a:p>
          <a:pPr lvl="0" algn="ctr" defTabSz="2400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2014/2015 н.р.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22415" y="2971153"/>
        <a:ext cx="2889024" cy="984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754DA-C6EF-40DF-941A-6F307575B844}">
      <dsp:nvSpPr>
        <dsp:cNvPr id="0" name=""/>
        <dsp:cNvSpPr/>
      </dsp:nvSpPr>
      <dsp:spPr>
        <a:xfrm>
          <a:off x="2508263" y="96221"/>
          <a:ext cx="3977154" cy="195471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50/35 </a:t>
          </a:r>
          <a:r>
            <a:rPr lang="uk-UA" sz="2000" kern="1200" dirty="0" smtClean="0"/>
            <a:t>вища</a:t>
          </a:r>
          <a:endParaRPr lang="ru-RU" sz="2000" kern="1200" dirty="0"/>
        </a:p>
      </dsp:txBody>
      <dsp:txXfrm>
        <a:off x="3502552" y="1073578"/>
        <a:ext cx="1988577" cy="977357"/>
      </dsp:txXfrm>
    </dsp:sp>
    <dsp:sp modelId="{D113796F-3714-40F9-BEC4-841972D68FD4}">
      <dsp:nvSpPr>
        <dsp:cNvPr id="0" name=""/>
        <dsp:cNvSpPr/>
      </dsp:nvSpPr>
      <dsp:spPr>
        <a:xfrm>
          <a:off x="782758" y="2866822"/>
          <a:ext cx="4353619" cy="170757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9/5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 ІІ категорія</a:t>
          </a:r>
          <a:endParaRPr lang="ru-RU" sz="2000" kern="1200" dirty="0"/>
        </a:p>
      </dsp:txBody>
      <dsp:txXfrm>
        <a:off x="1871163" y="3720609"/>
        <a:ext cx="2176809" cy="853786"/>
      </dsp:txXfrm>
    </dsp:sp>
    <dsp:sp modelId="{2DFC96B0-4D5C-4974-9724-E30CAD3A7EF1}">
      <dsp:nvSpPr>
        <dsp:cNvPr id="0" name=""/>
        <dsp:cNvSpPr/>
      </dsp:nvSpPr>
      <dsp:spPr>
        <a:xfrm rot="10800000">
          <a:off x="3113551" y="2270579"/>
          <a:ext cx="2754056" cy="299272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32/45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І категорія</a:t>
          </a:r>
          <a:endParaRPr lang="ru-RU" sz="1800" kern="1200" dirty="0"/>
        </a:p>
      </dsp:txBody>
      <dsp:txXfrm rot="10800000">
        <a:off x="3802065" y="2270579"/>
        <a:ext cx="1377028" cy="1496361"/>
      </dsp:txXfrm>
    </dsp:sp>
    <dsp:sp modelId="{7D3572DF-650E-4E9E-A52C-70BAE6A03878}">
      <dsp:nvSpPr>
        <dsp:cNvPr id="0" name=""/>
        <dsp:cNvSpPr/>
      </dsp:nvSpPr>
      <dsp:spPr>
        <a:xfrm>
          <a:off x="3924882" y="2840326"/>
          <a:ext cx="3706861" cy="179323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11/15 </a:t>
          </a:r>
          <a:r>
            <a:rPr lang="uk-UA" sz="2000" kern="1200" dirty="0" smtClean="0"/>
            <a:t>спеціаліст</a:t>
          </a:r>
          <a:endParaRPr lang="ru-RU" sz="2000" kern="1200" dirty="0"/>
        </a:p>
      </dsp:txBody>
      <dsp:txXfrm>
        <a:off x="4851597" y="3736942"/>
        <a:ext cx="1853431" cy="896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583B9B-856A-4484-935D-60BF3103C29B}" type="datetimeFigureOut">
              <a:rPr lang="ru-RU" smtClean="0"/>
              <a:pPr/>
              <a:t>30.01.2017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164CC3-43C0-4BF1-9ECA-26B4D9CE018B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052736"/>
            <a:ext cx="8229600" cy="3672408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 підсумки проведення                            ІІ етапу Всеукраїнських учнівських олімпіад з навчальних предметів у 2016/2017 н.р.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4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504056"/>
          </a:xfrm>
        </p:spPr>
        <p:txBody>
          <a:bodyPr/>
          <a:lstStyle/>
          <a:p>
            <a:pPr algn="ctr"/>
            <a:r>
              <a:rPr lang="uk-UA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Призові місця протягом 3-х років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752448"/>
              </p:ext>
            </p:extLst>
          </p:nvPr>
        </p:nvGraphicFramePr>
        <p:xfrm>
          <a:off x="323528" y="908720"/>
          <a:ext cx="8496944" cy="6086794"/>
        </p:xfrm>
        <a:graphic>
          <a:graphicData uri="http://schemas.openxmlformats.org/drawingml/2006/table">
            <a:tbl>
              <a:tblPr firstRow="1" firstCol="1" bandRow="1"/>
              <a:tblGrid>
                <a:gridCol w="3177828"/>
                <a:gridCol w="5319116"/>
              </a:tblGrid>
              <a:tr h="1664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 w="635"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Чу</a:t>
                      </a:r>
                      <a:r>
                        <a:rPr kumimoji="0" lang="uk-UA" sz="2000" b="1" i="0" u="none" strike="noStrike" kern="1200" cap="none" spc="0" normalizeH="0" baseline="0" noProof="0" dirty="0" smtClean="0">
                          <a:ln w="635"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гуївська ЗОШ                          І-ІІІ ступенів №2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Інформатика, фізика, хімія, історія, математика, екологія, </a:t>
                      </a:r>
                      <a:r>
                        <a:rPr lang="uk-UA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біологія, англійська мова, російська мова, українська мова, астрономія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Чугуївська гімназія №5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математика, правознавство, біологія, хімія, економіка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Чугуївський НВК №6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Російська мова </a:t>
                      </a:r>
                      <a:r>
                        <a:rPr lang="uk-UA" sz="24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 література, географія</a:t>
                      </a:r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історія, біологія астрономія, економіка, англійська мова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Чугуївська ЗОШ                             І-ІІІ ступенів №1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фізика, хімія, українська мова, російська мова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93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Клугино-Башкирівська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І-ІІІ ступенів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0340" algn="l"/>
                        </a:tabLst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правознавство, економіка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865417"/>
              </p:ext>
            </p:extLst>
          </p:nvPr>
        </p:nvGraphicFramePr>
        <p:xfrm>
          <a:off x="323528" y="260648"/>
          <a:ext cx="8424936" cy="6411420"/>
        </p:xfrm>
        <a:graphic>
          <a:graphicData uri="http://schemas.openxmlformats.org/drawingml/2006/table">
            <a:tbl>
              <a:tblPr firstRow="1" firstCol="1" bandRow="1"/>
              <a:tblGrid>
                <a:gridCol w="2304255"/>
                <a:gridCol w="6120681"/>
              </a:tblGrid>
              <a:tr h="936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ЗНЗ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посідають призових місць протягом </a:t>
                      </a:r>
                      <a:r>
                        <a:rPr lang="uk-UA" sz="2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3-х років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1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№1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Економіка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1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ЗОШ №2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------      -----     ------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uk-UA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Гімназія №5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Інформатика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uk-UA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НВК №6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Інформатика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ЗОШ №7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Географія, інформатика, астрономія, історія, економіка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ЗОШ </a:t>
                      </a:r>
                      <a:r>
                        <a:rPr lang="uk-UA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№8 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Хімія, біологія,  історія, географія, екологія, економіка, астрономія</a:t>
                      </a:r>
                      <a:endParaRPr kumimoji="0" lang="ru-RU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7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КБ ЗОШ 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Хімія, астрономія, екологія, російська мова, фізика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57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50405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Учні, що мають найбільшу кількість перемог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66483"/>
              </p:ext>
            </p:extLst>
          </p:nvPr>
        </p:nvGraphicFramePr>
        <p:xfrm>
          <a:off x="179512" y="1196753"/>
          <a:ext cx="8784976" cy="544722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43032"/>
                <a:gridCol w="1357168"/>
                <a:gridCol w="1368152"/>
                <a:gridCol w="1584176"/>
                <a:gridCol w="1800200"/>
                <a:gridCol w="1512168"/>
                <a:gridCol w="720080"/>
              </a:tblGrid>
              <a:tr h="480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з/п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07" marR="60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ПІБ учня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07" marR="60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ЗНЗ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07" marR="60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 місце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07" marR="60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 місце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07" marR="60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 місце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07" marR="60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07" marR="60607" marT="0" marB="0" anchor="ctr"/>
                </a:tc>
              </a:tr>
              <a:tr h="7833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Тукало 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Ростислав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Чугуївська загальноосвітня школа І-ІІІ ступенів № </a:t>
                      </a:r>
                      <a:r>
                        <a:rPr lang="uk-UA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Російська мова та література, географія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Українська мова та література, англійська мова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Біологія, історія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Пльонкін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Артем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Чугуївська загальноосвітня школа І-ІІІ ступенів № </a:t>
                      </a:r>
                      <a:r>
                        <a:rPr lang="uk-UA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Географія,</a:t>
                      </a:r>
                      <a:endParaRPr lang="ru-RU" sz="12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математика, українська  мова та література, економіка, російська мова та література,  історія, астрономія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Англійська мова, біологія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792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Мікіша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Данило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Математика, хімія, інформатика, фізика, інформаційні технології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Англійська мова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Українська мова та література, російська мова та література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Безродний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Владислав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Хімія, інформатика, фізика, математика</a:t>
                      </a:r>
                      <a:endParaRPr lang="ru-RU" sz="12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Інформаційні технології біологія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379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Марчук 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Анастасія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Чугуївський навчально-виховний комплекс № 6</a:t>
                      </a:r>
                      <a:endParaRPr lang="ru-RU" sz="12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Біологія, російська мова та література, економіка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Англійська мова, екологія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9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05800" cy="1008112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 результативності учнів, що мають найбільшу кількість перемог, на рейтинг закладу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20485"/>
              </p:ext>
            </p:extLst>
          </p:nvPr>
        </p:nvGraphicFramePr>
        <p:xfrm>
          <a:off x="467546" y="1340768"/>
          <a:ext cx="8280919" cy="5112567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854813"/>
                <a:gridCol w="2693610"/>
                <a:gridCol w="1614646"/>
                <a:gridCol w="1614646"/>
                <a:gridCol w="1503204"/>
              </a:tblGrid>
              <a:tr h="1022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з/п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ЗНЗ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учнів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перемог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від загальної кількості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43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Чугуївська ЗОШ №1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43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Чугуївська ЗОШ №2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43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Чугуївська гімназія №5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43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Чугуївський НВК №6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49%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154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Клугино-Башкирівська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ЗОШ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21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576064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Учителі, що мають найбільшу кількість переможців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328611"/>
              </p:ext>
            </p:extLst>
          </p:nvPr>
        </p:nvGraphicFramePr>
        <p:xfrm>
          <a:off x="323528" y="908720"/>
          <a:ext cx="8640962" cy="593460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36249"/>
                <a:gridCol w="3092143"/>
                <a:gridCol w="2041814"/>
                <a:gridCol w="714129"/>
                <a:gridCol w="785542"/>
                <a:gridCol w="856955"/>
                <a:gridCol w="714130"/>
              </a:tblGrid>
              <a:tr h="536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з/п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ПІБ учителя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ЗНЗ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 місце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 місце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 місце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0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Салівон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Наталія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Володимирівна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Чугуївська загальноосвітня школа І-ІІІ ступенів №2 </a:t>
                      </a:r>
                      <a:endParaRPr lang="uk-UA" sz="14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0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Сєрік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ОльгаВадимівна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Ясько Ніна Федорівна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Кріцина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Олена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Григорівна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Пасюга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Юлія Юріївна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0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Черемісова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Наталія Миколаївна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Пєнкіна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Римма Олександрівна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9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Лімачко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Сергій Михайлович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Чугуївська гімназія №</a:t>
                      </a:r>
                      <a:r>
                        <a:rPr lang="uk-UA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8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Лімачко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Валентина Іванівна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4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Грідіна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Наталія Олександрівна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Чугуївськи</a:t>
                      </a:r>
                      <a:r>
                        <a:rPr lang="uk-UA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НВК №</a:t>
                      </a:r>
                      <a:r>
                        <a:rPr lang="uk-UA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0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Шоміна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Марина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Володимирівна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97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Жиглова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Юлія Володимирівна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Клугино-Башкирівська</a:t>
                      </a:r>
                      <a:r>
                        <a:rPr lang="uk-UA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ЗОШ             І-ІІІ ступенів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1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2800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Якісний склад учителів, що підготували призерів ІІ етапу олімпіад (2016-2017 </a:t>
            </a:r>
            <a:r>
              <a:rPr lang="uk-UA" sz="2800" dirty="0" err="1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р.р</a:t>
            </a:r>
            <a:r>
              <a:rPr lang="uk-UA" sz="2800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.%)</a:t>
            </a:r>
            <a:endParaRPr lang="ru-RU" sz="2800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74754486"/>
              </p:ext>
            </p:extLst>
          </p:nvPr>
        </p:nvGraphicFramePr>
        <p:xfrm>
          <a:off x="251520" y="1412776"/>
          <a:ext cx="856895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017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05800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профільного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допрофільного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результативність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ІІ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олімпіад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58489"/>
              </p:ext>
            </p:extLst>
          </p:nvPr>
        </p:nvGraphicFramePr>
        <p:xfrm>
          <a:off x="467544" y="1268758"/>
          <a:ext cx="8280921" cy="5056017"/>
        </p:xfrm>
        <a:graphic>
          <a:graphicData uri="http://schemas.openxmlformats.org/drawingml/2006/table">
            <a:tbl>
              <a:tblPr firstRow="1" firstCol="1" bandRow="1"/>
              <a:tblGrid>
                <a:gridCol w="1182989"/>
                <a:gridCol w="1700546"/>
                <a:gridCol w="1436945"/>
                <a:gridCol w="2592288"/>
                <a:gridCol w="1368153"/>
              </a:tblGrid>
              <a:tr h="349486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ЗНЗ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572" marR="6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2016/2017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навчальний </a:t>
                      </a: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рік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72" marR="6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87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Профіль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навчання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572" marR="6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Командне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місце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ІІ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етапі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572" marR="6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Допрофільне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навчання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572" marR="6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Місця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ІІ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етапі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572" marR="6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333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ЗНЗ № 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572" marR="64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 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філологія             </a:t>
                      </a: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(11-Б 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мова </a:t>
                      </a: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– ІІІ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Поглиблено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мова (8 кл.)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 (1) (8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  <a:r>
                        <a:rPr lang="uk-UA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іолого-хімічний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(11-А 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Хімія –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ІІІ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Біологія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–І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2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Універсальний</a:t>
                      </a:r>
                      <a:endParaRPr lang="ru-RU" sz="16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(10 кл.)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572" marR="6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572" marR="6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Поглиблено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</a:t>
                      </a:r>
                      <a:r>
                        <a:rPr lang="uk-UA" sz="16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мова 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(9-А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кл.)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ІІІ  (1)                   (9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844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ЗНЗ 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572" marR="64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Інформаційно-технологічний  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</a:t>
                      </a: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 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Інформатика – І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Інформаційні технології – ІІ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Поглиблено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інформатика (8-Б кл.)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ІІ (1) (8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Математичний                  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(11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Математика – І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Поглиблено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мова (8-А, 9 кл.)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 (1), ІІ (1) </a:t>
                      </a:r>
                      <a:r>
                        <a:rPr lang="uk-UA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   (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05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6480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профільного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допрофільного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результативність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ІІ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олімпіад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540124"/>
              </p:ext>
            </p:extLst>
          </p:nvPr>
        </p:nvGraphicFramePr>
        <p:xfrm>
          <a:off x="467545" y="1052738"/>
          <a:ext cx="8280918" cy="5312341"/>
        </p:xfrm>
        <a:graphic>
          <a:graphicData uri="http://schemas.openxmlformats.org/drawingml/2006/table">
            <a:tbl>
              <a:tblPr firstRow="1" firstCol="1" bandRow="1"/>
              <a:tblGrid>
                <a:gridCol w="1080119"/>
                <a:gridCol w="1440160"/>
                <a:gridCol w="1656184"/>
                <a:gridCol w="2880320"/>
                <a:gridCol w="1224135"/>
              </a:tblGrid>
              <a:tr h="3956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ЗНЗ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2016/2017 </a:t>
                      </a: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навчальний </a:t>
                      </a:r>
                      <a:r>
                        <a:rPr lang="ru-RU" sz="18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рік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6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Профіль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навчання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Командне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місце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ІІ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етапі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Допрофільне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навчання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Місця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ІІ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етапі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ЗНЗ № </a:t>
                      </a:r>
                      <a:r>
                        <a:rPr lang="uk-UA" sz="18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Поглиблено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</a:t>
                      </a:r>
                      <a:r>
                        <a:rPr lang="uk-UA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країнська</a:t>
                      </a: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мова </a:t>
                      </a: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8-9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6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Гімназія №5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філологія                (10, 11-А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мова та література </a:t>
                      </a: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– ІІ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Поглиблено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мова (8-А,  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9-Б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кл.)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ІІ (1), ІІІ (1) (9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Економічний             (11-Б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Економіка – </a:t>
                      </a: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ІІІ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Географія </a:t>
                      </a: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– ІІІ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Курс за вибором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економіка (8-Б, 9-А кл.)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 (1), ІІ (2) (9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19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НВК 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Економічний          (10-11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Економіка 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– І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Географія – І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Поглиблено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(8-А, 9 кл.)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Поглиблено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географія (8-Б кл.)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ІІ (1) (8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 (1) (9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9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профільного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допрофільного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результативність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ІІ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олімпіад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594123"/>
              </p:ext>
            </p:extLst>
          </p:nvPr>
        </p:nvGraphicFramePr>
        <p:xfrm>
          <a:off x="395537" y="1268760"/>
          <a:ext cx="8208913" cy="4896545"/>
        </p:xfrm>
        <a:graphic>
          <a:graphicData uri="http://schemas.openxmlformats.org/drawingml/2006/table">
            <a:tbl>
              <a:tblPr firstRow="1" firstCol="1" bandRow="1"/>
              <a:tblGrid>
                <a:gridCol w="1152127"/>
                <a:gridCol w="2016224"/>
                <a:gridCol w="1872208"/>
                <a:gridCol w="1872208"/>
                <a:gridCol w="1296146"/>
              </a:tblGrid>
              <a:tr h="3536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ЗНЗ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2016/2017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навчальний </a:t>
                      </a: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рік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Профіль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навчання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Командне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місце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ІІ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етапі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Допрофільне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навчання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Місця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ІІ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етапі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ЗНЗ </a:t>
                      </a: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філологія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(10-11кл.)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мова та література – </a:t>
                      </a: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uk-UA" sz="16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</a:rPr>
                        <a:t>ІІ</a:t>
                      </a:r>
                      <a:endParaRPr lang="ru-RU" sz="16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Поглиблено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мова </a:t>
                      </a:r>
                      <a:r>
                        <a:rPr lang="uk-UA" sz="16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   (</a:t>
                      </a:r>
                      <a:r>
                        <a:rPr lang="uk-UA" sz="16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8-9 кл.)</a:t>
                      </a:r>
                      <a:endParaRPr lang="ru-RU" sz="1600" b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ІІІ (1) (8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7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ЗОШ 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№8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філологія                 (10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</a:rPr>
                        <a:t>Українська мова та література – </a:t>
                      </a: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endParaRPr lang="ru-RU" sz="16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0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Іноземна філологія                 (11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</a:rPr>
                        <a:t>Англійська мова –  І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endParaRPr lang="ru-RU" sz="16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КБ 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ЗОШ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Універсальний           (10-11 кл.)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Курси за вибором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8 кл. – фізика, історія</a:t>
                      </a:r>
                      <a:endParaRPr lang="ru-RU" sz="1600" b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93610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ІІІ етап Всеукраїнських олімпіад з навчальних предметів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849917"/>
              </p:ext>
            </p:extLst>
          </p:nvPr>
        </p:nvGraphicFramePr>
        <p:xfrm>
          <a:off x="611560" y="1484784"/>
          <a:ext cx="7992888" cy="5187696"/>
        </p:xfrm>
        <a:graphic>
          <a:graphicData uri="http://schemas.openxmlformats.org/drawingml/2006/table">
            <a:tbl>
              <a:tblPr firstRow="1" firstCol="1" bandRow="1"/>
              <a:tblGrid>
                <a:gridCol w="3300279"/>
                <a:gridCol w="2458258"/>
                <a:gridCol w="2234351"/>
              </a:tblGrid>
              <a:tr h="3871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Назва закладу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2016/2017 н.р.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4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Кількість учнів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Кількість предметів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№1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№2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Гімназія №5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НВК №6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№7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№8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КБ ЗОШ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23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НОРМАТИВНА БАЗА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7992888" cy="576064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Положення про Всеукраїнські учнівські олімпіади, турніри, конкурси з навчальних предметів, конкурси-захисти науково-дослідницьких робіт, олімпіади зі спеціальних дисциплін та конкурси фахової майстерності, затвердженого наказом Міністерства освіти і науки, молоді та спорту України </a:t>
            </a:r>
            <a:r>
              <a:rPr lang="uk-UA" sz="2400" dirty="0">
                <a:latin typeface="Times New Roman" pitchFamily="18" charset="0"/>
                <a:ea typeface="Calibri"/>
                <a:cs typeface="Times New Roman" pitchFamily="18" charset="0"/>
              </a:rPr>
              <a:t>від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uk-UA" sz="2400" dirty="0">
                <a:latin typeface="Times New Roman" pitchFamily="18" charset="0"/>
                <a:ea typeface="Calibri"/>
                <a:cs typeface="Times New Roman" pitchFamily="18" charset="0"/>
              </a:rPr>
              <a:t>22.09.2011 </a:t>
            </a:r>
            <a:r>
              <a:rPr lang="uk-UA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№1099</a:t>
            </a:r>
            <a:r>
              <a:rPr lang="uk-UA" sz="2400" dirty="0">
                <a:latin typeface="Times New Roman" pitchFamily="18" charset="0"/>
                <a:ea typeface="Calibri"/>
                <a:cs typeface="Times New Roman" pitchFamily="18" charset="0"/>
              </a:rPr>
              <a:t>, зареєстрованим у Міністерстві юстиції України 17.11.2011 за № 1318/20056 (із змінами</a:t>
            </a:r>
            <a:r>
              <a:rPr lang="uk-UA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);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Правила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проведення І, ІІ, ІІІ етапів Всеукраїнських учнівських олімпіад із навчальних предметів у Харківській області, затверджених наказом Головного управління освіти і науки Харківської обласної державної адміністрації </a:t>
            </a:r>
            <a:r>
              <a:rPr lang="uk-UA" sz="2400" dirty="0">
                <a:latin typeface="Times New Roman" pitchFamily="18" charset="0"/>
                <a:ea typeface="Calibri"/>
                <a:cs typeface="Times New Roman" pitchFamily="18" charset="0"/>
              </a:rPr>
              <a:t>від 25.04.2012 </a:t>
            </a:r>
            <a:r>
              <a:rPr lang="uk-UA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№241</a:t>
            </a:r>
            <a:r>
              <a:rPr lang="uk-UA" sz="2400" dirty="0">
                <a:latin typeface="Times New Roman" pitchFamily="18" charset="0"/>
                <a:ea typeface="Calibri"/>
                <a:cs typeface="Times New Roman" pitchFamily="18" charset="0"/>
              </a:rPr>
              <a:t>, зареєстрованим у Головному управлінні юстиції у Харківській області 14.06.2012 за № </a:t>
            </a:r>
            <a:r>
              <a:rPr lang="uk-UA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42/1405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14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76064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Англ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ійська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мова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016356"/>
              </p:ext>
            </p:extLst>
          </p:nvPr>
        </p:nvGraphicFramePr>
        <p:xfrm>
          <a:off x="539551" y="1052735"/>
          <a:ext cx="8064896" cy="5400600"/>
        </p:xfrm>
        <a:graphic>
          <a:graphicData uri="http://schemas.openxmlformats.org/drawingml/2006/table">
            <a:tbl>
              <a:tblPr firstRow="1" firstCol="1" bandRow="1"/>
              <a:tblGrid>
                <a:gridCol w="736573"/>
                <a:gridCol w="848773"/>
                <a:gridCol w="2096477"/>
                <a:gridCol w="1030578"/>
                <a:gridCol w="1030578"/>
                <a:gridCol w="2321917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місце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Більше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Менше 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Найнижчий результат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Ромашек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31%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Ков’ях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В.№8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Фролова О.№1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25%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Криворучко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Т.№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Коломієць В. №5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Омельяненко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Г.№7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Яценко Д.№2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80-94%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Іванова І.№5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Марчук А.№6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Пльонкін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Беззубець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К.№1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Кураксіна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Д.№8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3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05800" cy="6480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сійська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мова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765840"/>
              </p:ext>
            </p:extLst>
          </p:nvPr>
        </p:nvGraphicFramePr>
        <p:xfrm>
          <a:off x="395536" y="1124743"/>
          <a:ext cx="8352928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834152"/>
                <a:gridCol w="1000983"/>
                <a:gridCol w="2168796"/>
                <a:gridCol w="1036629"/>
                <a:gridCol w="1080120"/>
                <a:gridCol w="2232248"/>
              </a:tblGrid>
              <a:tr h="845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місце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Більше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Менше 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Найнижчий результат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72%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Фролова О.№1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13,5% 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Кривенець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Ю.№7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4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65%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Тукало Р. №1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22,5%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Носик В.№7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4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71%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Марчук А.№6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50%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Торянік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№1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30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5976664" cy="504056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Біологія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063314"/>
              </p:ext>
            </p:extLst>
          </p:nvPr>
        </p:nvGraphicFramePr>
        <p:xfrm>
          <a:off x="395536" y="1124743"/>
          <a:ext cx="8424936" cy="4838617"/>
        </p:xfrm>
        <a:graphic>
          <a:graphicData uri="http://schemas.openxmlformats.org/drawingml/2006/table">
            <a:tbl>
              <a:tblPr firstRow="1" firstCol="1" bandRow="1"/>
              <a:tblGrid>
                <a:gridCol w="834152"/>
                <a:gridCol w="1000983"/>
                <a:gridCol w="2168796"/>
                <a:gridCol w="1036629"/>
                <a:gridCol w="1080120"/>
                <a:gridCol w="2304256"/>
              </a:tblGrid>
              <a:tr h="715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місце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Більше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Менше 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Найнижчий результат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Ромашек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25%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8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64%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Кучерявенко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Какарук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КБ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ЗОШ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Холявко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18%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Новіков 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П.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Марчук А.№6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21%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Ширкова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А. №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Шадріна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С. №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44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05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Українська мова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80797"/>
              </p:ext>
            </p:extLst>
          </p:nvPr>
        </p:nvGraphicFramePr>
        <p:xfrm>
          <a:off x="539552" y="1052738"/>
          <a:ext cx="8352927" cy="5040559"/>
        </p:xfrm>
        <a:graphic>
          <a:graphicData uri="http://schemas.openxmlformats.org/drawingml/2006/table">
            <a:tbl>
              <a:tblPr firstRow="1" firstCol="1" bandRow="1"/>
              <a:tblGrid>
                <a:gridCol w="792088"/>
                <a:gridCol w="936104"/>
                <a:gridCol w="1944216"/>
                <a:gridCol w="1008112"/>
                <a:gridCol w="1080120"/>
                <a:gridCol w="2592287"/>
              </a:tblGrid>
              <a:tr h="831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місце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Більше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Менше 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Найнижчий результат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47%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Бєляков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Є.№1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Сиротенко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К.КБ 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ЗОШ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Андрієвська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22%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Дергаченко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В. №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Демченко О.№5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16%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uk-UA" sz="20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Носик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№7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Яценко Д.№2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20%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Кужелович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І.КБ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ЗОШ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9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5800" cy="50405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Результативність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мови 11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118652"/>
              </p:ext>
            </p:extLst>
          </p:nvPr>
        </p:nvGraphicFramePr>
        <p:xfrm>
          <a:off x="323528" y="1052736"/>
          <a:ext cx="8568952" cy="5354776"/>
        </p:xfrm>
        <a:graphic>
          <a:graphicData uri="http://schemas.openxmlformats.org/drawingml/2006/table">
            <a:tbl>
              <a:tblPr firstRow="1" firstCol="1" bandRow="1"/>
              <a:tblGrid>
                <a:gridCol w="1728192"/>
                <a:gridCol w="605819"/>
                <a:gridCol w="546309"/>
                <a:gridCol w="1800200"/>
                <a:gridCol w="592681"/>
                <a:gridCol w="487439"/>
                <a:gridCol w="1800200"/>
                <a:gridCol w="576064"/>
                <a:gridCol w="432048"/>
              </a:tblGrid>
              <a:tr h="48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ПІБ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ЗНЗ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ПІБ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ЗНЗ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ПІБ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ЗНЗ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Яценко Д.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Гладченко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Грошова М.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№6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Беззубець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Яськова В.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№7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Головатюк</a:t>
                      </a:r>
                      <a:r>
                        <a:rPr lang="uk-U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№8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Пльонкін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Розуменко</a:t>
                      </a: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Ельшейд</a:t>
                      </a:r>
                      <a:r>
                        <a:rPr lang="uk-U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№8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Ворожбіт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Ю.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Мироненко А.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№7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Кужелович</a:t>
                      </a:r>
                      <a:r>
                        <a:rPr lang="uk-U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І.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КБ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Юдіна В.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Уварова Д.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КБ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46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04856" cy="576064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Історія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226189"/>
              </p:ext>
            </p:extLst>
          </p:nvPr>
        </p:nvGraphicFramePr>
        <p:xfrm>
          <a:off x="395536" y="980727"/>
          <a:ext cx="8352928" cy="5047488"/>
        </p:xfrm>
        <a:graphic>
          <a:graphicData uri="http://schemas.openxmlformats.org/drawingml/2006/table">
            <a:tbl>
              <a:tblPr firstRow="1" firstCol="1" bandRow="1"/>
              <a:tblGrid>
                <a:gridCol w="732950"/>
                <a:gridCol w="878712"/>
                <a:gridCol w="1916730"/>
                <a:gridCol w="1008112"/>
                <a:gridCol w="936104"/>
                <a:gridCol w="2880320"/>
              </a:tblGrid>
              <a:tr h="541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місце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Більше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Менше 30%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Найнижчий результат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Угодіна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А.№6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2-10% (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1,5-7,5)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5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2% (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1,5б.)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Овчаренко Д.КБ ЗОШ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Андрійовська</a:t>
                      </a:r>
                      <a:r>
                        <a:rPr lang="uk-UA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В. №2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4-10% (3-8 б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4-6% (3-5б.)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Погодіна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Б.№8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Ягодін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Г.№8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Слєпцов О.№5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Шаповалов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О.№2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0-10% (0-8б.) </a:t>
                      </a: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4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Гусаров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Є.№8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68%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Аргунова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А.№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Пльонкін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4-6% (3-5б.) </a:t>
                      </a: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учнів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4% (3б.)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Чугунова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А.№1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52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05800" cy="576064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286671"/>
              </p:ext>
            </p:extLst>
          </p:nvPr>
        </p:nvGraphicFramePr>
        <p:xfrm>
          <a:off x="323528" y="908720"/>
          <a:ext cx="8568953" cy="5236981"/>
        </p:xfrm>
        <a:graphic>
          <a:graphicData uri="http://schemas.openxmlformats.org/drawingml/2006/table">
            <a:tbl>
              <a:tblPr firstRow="1" firstCol="1" bandRow="1"/>
              <a:tblGrid>
                <a:gridCol w="648073"/>
                <a:gridCol w="720080"/>
                <a:gridCol w="2160239"/>
                <a:gridCol w="1008112"/>
                <a:gridCol w="1008112"/>
                <a:gridCol w="3024337"/>
              </a:tblGrid>
              <a:tr h="632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місце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Більше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Менше 30%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Найнижчий результат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Драконова О.№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0%-10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(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0-3б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 – 7 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Овчаренко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О.КБ ЗОШ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3% 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Ільченко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А. КБ ЗОШ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Гунько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Б.№7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0-10% (0-3б.)  - 8 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r>
                        <a:rPr lang="uk-UA" sz="1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Логачова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А.№2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r>
                        <a:rPr lang="uk-UA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Умець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С.№4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1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63%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Мікіша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Д.№2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0-10% (0-3б.)  - 9 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r>
                        <a:rPr lang="uk-UA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Каширіна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Ю.№7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Пушкарський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 №8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Безродний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63%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Пльонкін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7-10% (2-3б.) - 6 учнів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7% (0,5б.)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Марчук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А.№6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7% (0,5б.)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Уварова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 КБ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ЗОШ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056" marR="60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66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05800" cy="792088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04617B"/>
                </a:solidFill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ІІІ етап (І тур) 2016/2017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н.р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63058"/>
              </p:ext>
            </p:extLst>
          </p:nvPr>
        </p:nvGraphicFramePr>
        <p:xfrm>
          <a:off x="323528" y="1772816"/>
          <a:ext cx="8352929" cy="3855720"/>
        </p:xfrm>
        <a:graphic>
          <a:graphicData uri="http://schemas.openxmlformats.org/drawingml/2006/table">
            <a:tbl>
              <a:tblPr firstRow="1" firstCol="1" bandRow="1"/>
              <a:tblGrid>
                <a:gridCol w="792089"/>
                <a:gridCol w="2376264"/>
                <a:gridCol w="1044938"/>
                <a:gridCol w="1108880"/>
                <a:gridCol w="1295432"/>
                <a:gridCol w="173532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ПІБ учня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Заклад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Макс.к-ість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балів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учасників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/ФМ ліцей №27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Павлюк В.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№7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82/39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Драконова О.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№5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67/18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Гунько Б.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№7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46/7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Мікіша Д.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№2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53/15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Безродний В.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№2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</a:t>
                      </a:r>
                      <a:endParaRPr lang="ru-RU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52/8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53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Математика ІІІ етап (</a:t>
            </a:r>
            <a:r>
              <a:rPr lang="uk-UA" sz="3200" b="1" dirty="0" smtClean="0">
                <a:solidFill>
                  <a:srgbClr val="04617B"/>
                </a:solidFill>
                <a:latin typeface="Times New Roman" pitchFamily="18" charset="0"/>
                <a:cs typeface="Times New Roman" pitchFamily="18" charset="0"/>
              </a:rPr>
              <a:t>І тур)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(у порівнянні з містами обласного значення)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609512"/>
              </p:ext>
            </p:extLst>
          </p:nvPr>
        </p:nvGraphicFramePr>
        <p:xfrm>
          <a:off x="683569" y="1628800"/>
          <a:ext cx="7992887" cy="4536006"/>
        </p:xfrm>
        <a:graphic>
          <a:graphicData uri="http://schemas.openxmlformats.org/drawingml/2006/table">
            <a:tbl>
              <a:tblPr firstRow="1" firstCol="1" bandRow="1"/>
              <a:tblGrid>
                <a:gridCol w="3035393"/>
                <a:gridCol w="957878"/>
                <a:gridCol w="1124396"/>
                <a:gridCol w="1124396"/>
                <a:gridCol w="875412"/>
                <a:gridCol w="875412"/>
              </a:tblGrid>
              <a:tr h="3848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Місто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Чугуїв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Лозова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solidFill>
                            <a:srgbClr val="00CC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200" dirty="0">
                        <a:solidFill>
                          <a:srgbClr val="00CC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4; 4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Ізюм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1; 7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2; 5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Куп΄янськ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Люботин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Первомайський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83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72008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Географія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083781"/>
              </p:ext>
            </p:extLst>
          </p:nvPr>
        </p:nvGraphicFramePr>
        <p:xfrm>
          <a:off x="539552" y="1196751"/>
          <a:ext cx="8280920" cy="5056142"/>
        </p:xfrm>
        <a:graphic>
          <a:graphicData uri="http://schemas.openxmlformats.org/drawingml/2006/table">
            <a:tbl>
              <a:tblPr firstRow="1" firstCol="1" bandRow="1"/>
              <a:tblGrid>
                <a:gridCol w="726632"/>
                <a:gridCol w="871135"/>
                <a:gridCol w="2290665"/>
                <a:gridCol w="1008112"/>
                <a:gridCol w="1008112"/>
                <a:gridCol w="2376264"/>
              </a:tblGrid>
              <a:tr h="775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місце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Більше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Менше 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Найнижчий результат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2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Іскандаров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І.№2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6% (3,5б.)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Лисак Є.№1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7% (4б.)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Іващенко Т.№8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Дергаченко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В. №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12% (7б.)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Білявцева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В.№5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Тукало Р.№1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5% (3б.)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Герасименко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І.№8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Аргунова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Г.№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63%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Пльонкін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8% (5б.)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Богучарова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Д.№7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59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912768" cy="504056"/>
          </a:xfrm>
        </p:spPr>
        <p:txBody>
          <a:bodyPr/>
          <a:lstStyle/>
          <a:p>
            <a:pPr algn="ctr"/>
            <a:r>
              <a:rPr lang="uk-UA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НОРМАТИВНА БАЗА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052736"/>
            <a:ext cx="8496944" cy="5472608"/>
          </a:xfrm>
        </p:spPr>
        <p:txBody>
          <a:bodyPr>
            <a:normAutofit fontScale="77500" lnSpcReduction="20000"/>
          </a:bodyPr>
          <a:lstStyle/>
          <a:p>
            <a:pPr marL="530352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uk-UA" sz="3100" dirty="0" smtClean="0">
                <a:ln w="6350">
                  <a:noFill/>
                </a:ln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Наказ </a:t>
            </a:r>
            <a:r>
              <a:rPr lang="uk-UA" sz="3100" dirty="0">
                <a:ln w="6350">
                  <a:noFill/>
                </a:ln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Міністерства освіти і науки України </a:t>
            </a:r>
            <a:r>
              <a:rPr lang="uk-UA" sz="3200" dirty="0">
                <a:latin typeface="Times New Roman"/>
                <a:ea typeface="Calibri"/>
              </a:rPr>
              <a:t>від</a:t>
            </a:r>
            <a:r>
              <a:rPr lang="en-US" sz="3200" dirty="0">
                <a:latin typeface="Times New Roman"/>
                <a:ea typeface="Calibri"/>
              </a:rPr>
              <a:t> </a:t>
            </a:r>
            <a:r>
              <a:rPr lang="uk-UA" sz="3200" dirty="0" smtClean="0">
                <a:latin typeface="Times New Roman"/>
                <a:ea typeface="Calibri"/>
              </a:rPr>
              <a:t>19.08.2016 </a:t>
            </a:r>
            <a:r>
              <a:rPr lang="uk-UA" sz="3200" dirty="0">
                <a:latin typeface="Times New Roman"/>
                <a:ea typeface="Calibri"/>
              </a:rPr>
              <a:t>№</a:t>
            </a:r>
            <a:r>
              <a:rPr lang="en-US" sz="3200" dirty="0">
                <a:latin typeface="Times New Roman"/>
                <a:ea typeface="Calibri"/>
              </a:rPr>
              <a:t> </a:t>
            </a:r>
            <a:r>
              <a:rPr lang="uk-UA" sz="3200" dirty="0" smtClean="0">
                <a:latin typeface="Times New Roman"/>
                <a:ea typeface="Calibri"/>
              </a:rPr>
              <a:t>1006 </a:t>
            </a:r>
            <a:r>
              <a:rPr lang="uk-UA" sz="3200" dirty="0">
                <a:latin typeface="Times New Roman"/>
                <a:ea typeface="Calibri"/>
              </a:rPr>
              <a:t>«Про проведення Всеукраїнських учнівських олімпіад і турнірів з навчальних предметів у </a:t>
            </a:r>
            <a:r>
              <a:rPr lang="uk-UA" sz="3200" dirty="0" smtClean="0">
                <a:latin typeface="Times New Roman"/>
                <a:ea typeface="Calibri"/>
              </a:rPr>
              <a:t>2016/2017 </a:t>
            </a:r>
            <a:r>
              <a:rPr lang="uk-UA" sz="3200" dirty="0">
                <a:latin typeface="Times New Roman"/>
                <a:ea typeface="Calibri"/>
              </a:rPr>
              <a:t>навчальному році</a:t>
            </a:r>
            <a:r>
              <a:rPr lang="uk-UA" sz="3200" dirty="0" smtClean="0">
                <a:latin typeface="Times New Roman"/>
                <a:ea typeface="Calibri"/>
              </a:rPr>
              <a:t>»</a:t>
            </a:r>
            <a:r>
              <a:rPr lang="uk-UA" sz="3100" dirty="0" smtClean="0">
                <a:ln w="6350">
                  <a:noFill/>
                </a:ln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 </a:t>
            </a:r>
          </a:p>
          <a:p>
            <a:pPr marL="530352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uk-UA" sz="31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наказ Департаменту </a:t>
            </a:r>
            <a:r>
              <a:rPr lang="uk-UA" sz="31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науки і освіти Харківської обласної державної адміністрації </a:t>
            </a:r>
            <a:r>
              <a:rPr lang="uk-UA" sz="3200" dirty="0">
                <a:latin typeface="Times New Roman"/>
                <a:ea typeface="Calibri"/>
              </a:rPr>
              <a:t>від </a:t>
            </a:r>
            <a:r>
              <a:rPr lang="uk-UA" sz="3200" dirty="0" smtClean="0">
                <a:latin typeface="Times New Roman"/>
                <a:ea typeface="Calibri"/>
              </a:rPr>
              <a:t>12.09.2016 </a:t>
            </a:r>
            <a:r>
              <a:rPr lang="uk-UA" sz="3200" dirty="0">
                <a:latin typeface="Times New Roman"/>
                <a:ea typeface="Calibri"/>
              </a:rPr>
              <a:t>№</a:t>
            </a:r>
            <a:r>
              <a:rPr lang="uk-UA" sz="3200" dirty="0" smtClean="0">
                <a:latin typeface="Times New Roman"/>
                <a:ea typeface="Calibri"/>
              </a:rPr>
              <a:t>356 </a:t>
            </a:r>
            <a:r>
              <a:rPr lang="uk-UA" sz="3200" dirty="0">
                <a:latin typeface="Times New Roman"/>
                <a:ea typeface="Calibri"/>
              </a:rPr>
              <a:t>«Про проведення </a:t>
            </a:r>
            <a:r>
              <a:rPr lang="en-US" sz="3200" dirty="0">
                <a:latin typeface="Times New Roman"/>
                <a:ea typeface="Calibri"/>
              </a:rPr>
              <a:t>I</a:t>
            </a:r>
            <a:r>
              <a:rPr lang="uk-UA" sz="3200" dirty="0">
                <a:latin typeface="Times New Roman"/>
                <a:ea typeface="Calibri"/>
              </a:rPr>
              <a:t>, </a:t>
            </a:r>
            <a:r>
              <a:rPr lang="en-US" sz="3200" dirty="0">
                <a:latin typeface="Times New Roman"/>
                <a:ea typeface="Calibri"/>
              </a:rPr>
              <a:t>II</a:t>
            </a:r>
            <a:r>
              <a:rPr lang="uk-UA" sz="3200" dirty="0">
                <a:latin typeface="Times New Roman"/>
                <a:ea typeface="Calibri"/>
              </a:rPr>
              <a:t> етапів Всеукраїнських учнівських олімпіад із навчальних предметів у Харківській області у </a:t>
            </a:r>
            <a:r>
              <a:rPr lang="uk-UA" sz="3200" dirty="0" smtClean="0">
                <a:latin typeface="Times New Roman"/>
                <a:ea typeface="Calibri"/>
              </a:rPr>
              <a:t>2016/2017 </a:t>
            </a:r>
            <a:r>
              <a:rPr lang="uk-UA" sz="3200" dirty="0">
                <a:latin typeface="Times New Roman"/>
                <a:ea typeface="Calibri"/>
              </a:rPr>
              <a:t>навчальному році»</a:t>
            </a:r>
            <a:r>
              <a:rPr lang="uk-UA" sz="31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 </a:t>
            </a:r>
          </a:p>
          <a:p>
            <a:pPr marL="530352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uk-UA" sz="31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наказ </a:t>
            </a:r>
            <a:r>
              <a:rPr lang="uk-UA" sz="31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відділу освіти </a:t>
            </a:r>
            <a:r>
              <a:rPr lang="uk-UA" sz="31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Чугуївської </a:t>
            </a:r>
            <a:r>
              <a:rPr lang="uk-UA" sz="31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міської ради </a:t>
            </a:r>
            <a:r>
              <a:rPr lang="uk-UA" sz="3200" dirty="0">
                <a:latin typeface="Times New Roman"/>
                <a:ea typeface="Calibri"/>
              </a:rPr>
              <a:t>від </a:t>
            </a:r>
            <a:r>
              <a:rPr lang="uk-UA" sz="3200" dirty="0" smtClean="0">
                <a:latin typeface="Times New Roman"/>
                <a:ea typeface="Calibri"/>
              </a:rPr>
              <a:t>23.09.2016 </a:t>
            </a:r>
            <a:r>
              <a:rPr lang="uk-UA" sz="3200" dirty="0">
                <a:latin typeface="Times New Roman"/>
                <a:ea typeface="Calibri"/>
              </a:rPr>
              <a:t>№440 «Про проведення </a:t>
            </a:r>
            <a:r>
              <a:rPr lang="uk-UA" sz="3200" dirty="0" smtClean="0">
                <a:latin typeface="Times New Roman"/>
                <a:ea typeface="Calibri"/>
              </a:rPr>
              <a:t>І, </a:t>
            </a:r>
            <a:r>
              <a:rPr lang="en-US" sz="3200" dirty="0" smtClean="0">
                <a:latin typeface="Times New Roman"/>
                <a:ea typeface="Calibri"/>
              </a:rPr>
              <a:t>II</a:t>
            </a:r>
            <a:r>
              <a:rPr lang="uk-UA" sz="3200" dirty="0" smtClean="0">
                <a:latin typeface="Times New Roman"/>
                <a:ea typeface="Calibri"/>
              </a:rPr>
              <a:t> </a:t>
            </a:r>
            <a:r>
              <a:rPr lang="uk-UA" sz="3200" dirty="0">
                <a:latin typeface="Times New Roman"/>
                <a:ea typeface="Calibri"/>
              </a:rPr>
              <a:t>етапів Всеукраїнських учнівських олімпіад із навчальних предметів в </a:t>
            </a:r>
            <a:r>
              <a:rPr lang="uk-UA" sz="3200" dirty="0" err="1">
                <a:latin typeface="Times New Roman"/>
                <a:ea typeface="Calibri"/>
              </a:rPr>
              <a:t>м.Чугуєві</a:t>
            </a:r>
            <a:r>
              <a:rPr lang="uk-UA" sz="3200" dirty="0">
                <a:latin typeface="Times New Roman"/>
                <a:ea typeface="Calibri"/>
              </a:rPr>
              <a:t> у </a:t>
            </a:r>
            <a:r>
              <a:rPr lang="uk-UA" sz="3200" dirty="0" smtClean="0">
                <a:latin typeface="Times New Roman"/>
                <a:ea typeface="Calibri"/>
              </a:rPr>
              <a:t>2016/2017 </a:t>
            </a:r>
            <a:r>
              <a:rPr lang="uk-UA" sz="3200" dirty="0">
                <a:latin typeface="Times New Roman"/>
                <a:ea typeface="Calibri"/>
              </a:rPr>
              <a:t>навчальному році».</a:t>
            </a:r>
            <a:endParaRPr lang="uk-UA" sz="2400" dirty="0" smtClean="0">
              <a:ln w="6350">
                <a:noFill/>
              </a:ln>
              <a:solidFill>
                <a:srgbClr val="002060"/>
              </a:solidFill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12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72008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Хімія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159580"/>
              </p:ext>
            </p:extLst>
          </p:nvPr>
        </p:nvGraphicFramePr>
        <p:xfrm>
          <a:off x="251519" y="980728"/>
          <a:ext cx="8712970" cy="5208800"/>
        </p:xfrm>
        <a:graphic>
          <a:graphicData uri="http://schemas.openxmlformats.org/drawingml/2006/table">
            <a:tbl>
              <a:tblPr firstRow="1" firstCol="1" bandRow="1"/>
              <a:tblGrid>
                <a:gridCol w="744698"/>
                <a:gridCol w="893638"/>
                <a:gridCol w="1818049"/>
                <a:gridCol w="936104"/>
                <a:gridCol w="1008112"/>
                <a:gridCol w="3312369"/>
              </a:tblGrid>
              <a:tr h="525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місце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Більше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Менше 30%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Найнижчий результат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Проніна В.№2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0-10% 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</a:t>
                      </a:r>
                      <a:r>
                        <a:rPr lang="uk-UA" sz="18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- 6 </a:t>
                      </a: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 –  </a:t>
                      </a:r>
                      <a:r>
                        <a:rPr lang="uk-UA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Кучмій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А.№6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0,8% 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(0,5б) </a:t>
                      </a:r>
                      <a:r>
                        <a:rPr lang="uk-UA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Буликін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Є.№6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Романова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А.№7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Леонова Т.№5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0-8% (0-5б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 - </a:t>
                      </a:r>
                      <a:r>
                        <a:rPr lang="uk-UA" sz="18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0,8% 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(0,5б) </a:t>
                      </a:r>
                      <a:r>
                        <a:rPr lang="uk-UA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Черкашин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В.№2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Мікіша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Д.№2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0-10% (2-6 б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5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3% 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(2б.)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Новіков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П.№8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Безродний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В.№2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Соловйова А.№1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0-6% (0-4 б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 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- 6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r>
                        <a:rPr lang="uk-UA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</a:t>
                      </a:r>
                      <a:r>
                        <a:rPr lang="uk-UA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Чухлатенко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С.№8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0,8% (0,5б.)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Марчук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А.№6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Шишкова К.№7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5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05800" cy="792088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Фізика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739792"/>
              </p:ext>
            </p:extLst>
          </p:nvPr>
        </p:nvGraphicFramePr>
        <p:xfrm>
          <a:off x="539552" y="1196752"/>
          <a:ext cx="8280920" cy="5335039"/>
        </p:xfrm>
        <a:graphic>
          <a:graphicData uri="http://schemas.openxmlformats.org/drawingml/2006/table">
            <a:tbl>
              <a:tblPr firstRow="1" firstCol="1" bandRow="1"/>
              <a:tblGrid>
                <a:gridCol w="726630"/>
                <a:gridCol w="871136"/>
                <a:gridCol w="2034359"/>
                <a:gridCol w="1016668"/>
                <a:gridCol w="1016668"/>
                <a:gridCol w="2615459"/>
              </a:tblGrid>
              <a:tr h="762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К-сть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місце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Більше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Менше 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Найнижчий результат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80%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Проніна В.№2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0-10</a:t>
                      </a:r>
                      <a:r>
                        <a:rPr lang="uk-UA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%(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0-2б</a:t>
                      </a:r>
                      <a:r>
                        <a:rPr lang="uk-UA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 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5 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Чайка 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К.№8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Фролова О.№1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0-10% (0-2б</a:t>
                      </a:r>
                      <a:r>
                        <a:rPr lang="uk-UA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 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4 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Білич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І.№5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Мікіша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0-7% (0-1,5 б.) </a:t>
                      </a: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учнів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</a:t>
                      </a: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Гусаров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О.№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Барабаш Д. КБ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Безродний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В.№2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0-5%</a:t>
                      </a:r>
                      <a:r>
                        <a:rPr lang="uk-UA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(0-1б.) 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</a:t>
                      </a:r>
                      <a:r>
                        <a:rPr lang="uk-UA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учнів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Маркелов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Є.№1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67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05800" cy="1008112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Рейтинг предметів за найвищим балом </a:t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(І місце)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620908"/>
              </p:ext>
            </p:extLst>
          </p:nvPr>
        </p:nvGraphicFramePr>
        <p:xfrm>
          <a:off x="457200" y="1052737"/>
          <a:ext cx="8147248" cy="52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187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за предметами %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(%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подолали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30%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поріг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995766"/>
              </p:ext>
            </p:extLst>
          </p:nvPr>
        </p:nvGraphicFramePr>
        <p:xfrm>
          <a:off x="457200" y="1052737"/>
          <a:ext cx="8147248" cy="52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336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400000"/>
              </a:schemeClr>
            </a:gs>
            <a:gs pos="93000">
              <a:schemeClr val="bg2">
                <a:tint val="83000"/>
                <a:satMod val="320000"/>
                <a:lumMod val="56000"/>
                <a:lumOff val="44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5976664" cy="504056"/>
          </a:xfrm>
        </p:spPr>
        <p:txBody>
          <a:bodyPr/>
          <a:lstStyle/>
          <a:p>
            <a:pPr algn="ctr"/>
            <a:r>
              <a:rPr lang="uk-UA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РЕКОМЕНДАЦІЇ</a:t>
            </a:r>
            <a:endParaRPr lang="ru-RU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08720"/>
            <a:ext cx="8002088" cy="554461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96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Керівникам </a:t>
            </a:r>
            <a:r>
              <a:rPr lang="uk-UA" sz="96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загальноосвітніх навчальних закладів:</a:t>
            </a:r>
            <a:endParaRPr lang="ru-RU" sz="9600" b="1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685800" lvl="0" indent="-685800" algn="just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v"/>
              <a:tabLst>
                <a:tab pos="270510" algn="l"/>
              </a:tabLst>
            </a:pPr>
            <a:r>
              <a:rPr lang="uk-UA" sz="80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Взяти до відома аналітичні матеріали щодо результативності загальноосвітніх навчальних </a:t>
            </a:r>
            <a:r>
              <a:rPr lang="uk-UA" sz="8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закладів у </a:t>
            </a:r>
            <a:r>
              <a:rPr lang="uk-UA" sz="80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ІІ етапі Всеукраїнських учнівських олімпіад з навчальних предметів та обговорити їх на засіданнях шкільних методичних об`єднань, </a:t>
            </a:r>
            <a:r>
              <a:rPr lang="uk-UA" sz="8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нарадах.</a:t>
            </a:r>
          </a:p>
          <a:p>
            <a:pPr marL="685800" lvl="0" indent="-685800" algn="just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v"/>
              <a:tabLst>
                <a:tab pos="270510" algn="l"/>
              </a:tabLst>
            </a:pPr>
            <a:r>
              <a:rPr lang="uk-UA" sz="8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Направляти  </a:t>
            </a:r>
            <a:r>
              <a:rPr lang="uk-UA" sz="80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 </a:t>
            </a:r>
            <a:r>
              <a:rPr lang="uk-UA" sz="8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2017/2018 </a:t>
            </a:r>
            <a:r>
              <a:rPr lang="uk-UA" sz="80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н.р</a:t>
            </a:r>
            <a:r>
              <a:rPr lang="uk-UA" sz="80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для участі у ІІ (міському) етапі Всеукраїнських олімпіад </a:t>
            </a:r>
            <a:r>
              <a:rPr lang="uk-UA" sz="8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більшу </a:t>
            </a:r>
            <a:r>
              <a:rPr lang="uk-UA" sz="8000" b="1" dirty="0">
                <a:solidFill>
                  <a:srgbClr val="000000"/>
                </a:solidFill>
                <a:latin typeface="Times New Roman"/>
                <a:ea typeface="Times New Roman"/>
              </a:rPr>
              <a:t>кількість учнів профільних класів на відповідні предметні олімпіади згідно обраного </a:t>
            </a:r>
            <a:r>
              <a:rPr lang="uk-UA" sz="8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профілю.</a:t>
            </a:r>
            <a:endParaRPr lang="uk-UA" sz="8000" b="1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685800" lvl="0" indent="-685800" algn="just">
              <a:lnSpc>
                <a:spcPct val="120000"/>
              </a:lnSpc>
              <a:buClr>
                <a:srgbClr val="0BD0D9"/>
              </a:buClr>
              <a:buFont typeface="Wingdings" pitchFamily="2" charset="2"/>
              <a:buChar char="v"/>
              <a:tabLst>
                <a:tab pos="270510" algn="l"/>
              </a:tabLst>
            </a:pPr>
            <a:r>
              <a:rPr lang="uk-UA" sz="8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Проаналізувати результативність профільного навчання в закладах та визначити </a:t>
            </a:r>
            <a:r>
              <a:rPr lang="uk-UA" sz="80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конкретні заходи щодо </a:t>
            </a:r>
            <a:r>
              <a:rPr lang="uk-UA" sz="8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підвищення його якості.</a:t>
            </a:r>
          </a:p>
          <a:p>
            <a:pPr marL="685800" lvl="0" indent="-685800" algn="just">
              <a:lnSpc>
                <a:spcPct val="120000"/>
              </a:lnSpc>
              <a:buClr>
                <a:srgbClr val="0BD0D9"/>
              </a:buClr>
              <a:buFont typeface="Wingdings" pitchFamily="2" charset="2"/>
              <a:buChar char="v"/>
              <a:tabLst>
                <a:tab pos="270510" algn="l"/>
              </a:tabLst>
            </a:pPr>
            <a:r>
              <a:rPr lang="uk-UA" sz="8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Планувати </a:t>
            </a:r>
            <a:r>
              <a:rPr lang="uk-UA" sz="80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участь обдарованих учнів в інтелектуальних змаганнях і конкурсах різних рівнів,  враховуючи рекомендації психологічної служби навчального закладу щодо розумових здібностей учнів та навантаження на дітей.</a:t>
            </a:r>
            <a:endParaRPr lang="ru-RU" sz="80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685800" lvl="0" indent="-685800" algn="just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v"/>
              <a:tabLst>
                <a:tab pos="270510" algn="l"/>
              </a:tabLst>
            </a:pPr>
            <a:endParaRPr lang="ru-RU" sz="8000" b="1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algn="r">
              <a:lnSpc>
                <a:spcPct val="150000"/>
              </a:lnSpc>
              <a:spcAft>
                <a:spcPts val="1000"/>
              </a:spcAft>
              <a:tabLst>
                <a:tab pos="270510" algn="l"/>
              </a:tabLst>
            </a:pPr>
            <a:endParaRPr lang="ru-RU" sz="38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8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03232" cy="720080"/>
          </a:xfrm>
        </p:spPr>
        <p:txBody>
          <a:bodyPr/>
          <a:lstStyle/>
          <a:p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 предметів: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8075240" cy="5112568"/>
          </a:xfrm>
        </p:spPr>
        <p:txBody>
          <a:bodyPr numCol="2">
            <a:normAutofit fontScale="92500" lnSpcReduction="20000"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Математика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Фізика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Хімія 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4.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Історія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5.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Економіка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6.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Біологія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7.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Інформатика</a:t>
            </a:r>
          </a:p>
          <a:p>
            <a:pPr marL="457200" algn="just">
              <a:lnSpc>
                <a:spcPct val="115000"/>
              </a:lnSpc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8.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Астрономія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9.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Географія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10.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Українська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мова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та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література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11. Іноземна мова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(англійська, німецька)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12.Інформаційні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технології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13.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Екологія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14.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Правознавство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15</a:t>
            </a:r>
            <a:r>
              <a:rPr lang="uk-UA" sz="2800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.Російська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мова та література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16. Трудове навчання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0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ількість учасників олімпіад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637223"/>
              </p:ext>
            </p:extLst>
          </p:nvPr>
        </p:nvGraphicFramePr>
        <p:xfrm>
          <a:off x="395536" y="1700808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284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uk-UA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uk-UA" sz="2700" b="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uk-UA" sz="27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uk-UA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uk-UA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uk-UA" sz="2700" b="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uk-UA" sz="27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uk-UA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uk-UA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uk-UA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Результати </a:t>
            </a:r>
            <a:r>
              <a:rPr lang="uk-UA" sz="2700" b="1" dirty="0">
                <a:solidFill>
                  <a:srgbClr val="000000"/>
                </a:solidFill>
                <a:latin typeface="Times New Roman"/>
                <a:ea typeface="Times New Roman"/>
              </a:rPr>
              <a:t>виступу учнів у ІІ етапі Всеукраїнських учнівських олімпіад з навчальних предметів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719388"/>
              </p:ext>
            </p:extLst>
          </p:nvPr>
        </p:nvGraphicFramePr>
        <p:xfrm>
          <a:off x="323528" y="1340768"/>
          <a:ext cx="8568953" cy="5283748"/>
        </p:xfrm>
        <a:graphic>
          <a:graphicData uri="http://schemas.openxmlformats.org/drawingml/2006/table">
            <a:tbl>
              <a:tblPr/>
              <a:tblGrid>
                <a:gridCol w="1152128"/>
                <a:gridCol w="372324"/>
                <a:gridCol w="470459"/>
                <a:gridCol w="470459"/>
                <a:gridCol w="584359"/>
                <a:gridCol w="470459"/>
                <a:gridCol w="470459"/>
                <a:gridCol w="470459"/>
                <a:gridCol w="470459"/>
                <a:gridCol w="585184"/>
                <a:gridCol w="603931"/>
                <a:gridCol w="504056"/>
                <a:gridCol w="432048"/>
                <a:gridCol w="504056"/>
                <a:gridCol w="504056"/>
                <a:gridCol w="504057"/>
              </a:tblGrid>
              <a:tr h="116909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ЗНЗ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Кількість призових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місць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2014/2015 </a:t>
                      </a:r>
                      <a:r>
                        <a:rPr lang="uk-UA" sz="1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н.р</a:t>
                      </a:r>
                      <a:r>
                        <a:rPr lang="uk-UA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Всього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uk-UA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Кількість призових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місць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2015/2016 </a:t>
                      </a:r>
                      <a:r>
                        <a:rPr lang="uk-UA" sz="1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н.р</a:t>
                      </a:r>
                      <a:r>
                        <a:rPr lang="uk-UA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Всього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Кількість призових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місць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2016/2017 </a:t>
                      </a:r>
                      <a:r>
                        <a:rPr lang="uk-UA" sz="1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н.р</a:t>
                      </a:r>
                      <a:r>
                        <a:rPr lang="uk-UA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Всього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uk-UA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ІІІ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ІІІ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ІІІ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№ 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№ 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№ 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0,5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Гімназія № 5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НВК № 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13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35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№ 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4675" algn="l"/>
                        </a:tabLs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13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№ 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КБ ЗОШ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23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006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Всього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158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172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24,2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8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Результати виступу учнів у ІІ етапі Всеукраїнських учнівських олімпіад </a:t>
            </a: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(2015-2017 </a:t>
            </a:r>
            <a:r>
              <a:rPr lang="uk-UA" sz="24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р.р</a:t>
            </a: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.)%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111485"/>
              </p:ext>
            </p:extLst>
          </p:nvPr>
        </p:nvGraphicFramePr>
        <p:xfrm>
          <a:off x="457200" y="1124745"/>
          <a:ext cx="8435280" cy="5199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57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05800" cy="72008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ЗАГАЛЬНИЙ РЕЙТИНГ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695880"/>
              </p:ext>
            </p:extLst>
          </p:nvPr>
        </p:nvGraphicFramePr>
        <p:xfrm>
          <a:off x="611560" y="1196753"/>
          <a:ext cx="8208912" cy="4609424"/>
        </p:xfrm>
        <a:graphic>
          <a:graphicData uri="http://schemas.openxmlformats.org/drawingml/2006/table">
            <a:tbl>
              <a:tblPr/>
              <a:tblGrid>
                <a:gridCol w="2163256"/>
                <a:gridCol w="2163256"/>
                <a:gridCol w="2047692"/>
                <a:gridCol w="1834708"/>
              </a:tblGrid>
              <a:tr h="39492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ЗНЗ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Місце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2014/2015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2015/2016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2016/2017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3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№ 1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2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№ 2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CC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2400" b="1" dirty="0">
                        <a:solidFill>
                          <a:srgbClr val="00CC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CC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2400" b="1" dirty="0">
                        <a:solidFill>
                          <a:srgbClr val="00CC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CC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2400" b="1" dirty="0">
                        <a:solidFill>
                          <a:srgbClr val="00CC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0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Гімназія № 5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ІІІ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НВК № 6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ІІІ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ІІІ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№ 7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uk-UA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uk-UA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ЗОШ № 8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VІІ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uk-UA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uk-UA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7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КБ ЗОШ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endParaRPr lang="ru-RU" sz="2400" b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endParaRPr lang="ru-RU" sz="2400" b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Загальний рейтинг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649936"/>
              </p:ext>
            </p:extLst>
          </p:nvPr>
        </p:nvGraphicFramePr>
        <p:xfrm>
          <a:off x="467544" y="908720"/>
          <a:ext cx="82296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2745</Words>
  <Application>Microsoft Office PowerPoint</Application>
  <PresentationFormat>Экран (4:3)</PresentationFormat>
  <Paragraphs>1109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Поток</vt:lpstr>
      <vt:lpstr>Про підсумки проведення                            ІІ етапу Всеукраїнських учнівських олімпіад з навчальних предметів у 2016/2017 н.р.</vt:lpstr>
      <vt:lpstr>НОРМАТИВНА БАЗА</vt:lpstr>
      <vt:lpstr>НОРМАТИВНА БАЗА</vt:lpstr>
      <vt:lpstr>17 предметів:</vt:lpstr>
      <vt:lpstr>Кількість учасників олімпіад</vt:lpstr>
      <vt:lpstr>     Результати виступу учнів у ІІ етапі Всеукраїнських учнівських олімпіад з навчальних предметів </vt:lpstr>
      <vt:lpstr>Результати виступу учнів у ІІ етапі Всеукраїнських учнівських олімпіад (2015-2017 р.р.)%</vt:lpstr>
      <vt:lpstr>ЗАГАЛЬНИЙ РЕЙТИНГ</vt:lpstr>
      <vt:lpstr>Загальний рейтинг</vt:lpstr>
      <vt:lpstr>Призові місця протягом 3-х років</vt:lpstr>
      <vt:lpstr>Презентация PowerPoint</vt:lpstr>
      <vt:lpstr>Учні, що мають найбільшу кількість перемог</vt:lpstr>
      <vt:lpstr>Вплив результативності учнів, що мають найбільшу кількість перемог, на рейтинг закладу</vt:lpstr>
      <vt:lpstr>Учителі, що мають найбільшу кількість переможців</vt:lpstr>
      <vt:lpstr>Якісний склад учителів, що підготували призерів ІІ етапу олімпіад (2016-2017 р.р.%)</vt:lpstr>
      <vt:lpstr>Вплив профільного та допрофільного навчання на результативність виступу учнів на ІІ етапі олімпіад</vt:lpstr>
      <vt:lpstr>Вплив профільного та допрофільного навчання на результативність виступу учнів на ІІ етапі олімпіад</vt:lpstr>
      <vt:lpstr>Вплив профільного та допрофільного навчання на результативність виступу учнів на ІІ етапі олімпіад</vt:lpstr>
      <vt:lpstr>ІІІ етап Всеукраїнських олімпіад з навчальних предметів</vt:lpstr>
      <vt:lpstr>Англійська мова</vt:lpstr>
      <vt:lpstr>Російська мова</vt:lpstr>
      <vt:lpstr>Біологія</vt:lpstr>
      <vt:lpstr>Українська мова</vt:lpstr>
      <vt:lpstr>Результативність з української мови 11 клас</vt:lpstr>
      <vt:lpstr>Історія</vt:lpstr>
      <vt:lpstr>Математика</vt:lpstr>
      <vt:lpstr>Математика ІІІ етап (І тур) 2016/2017 н.р. </vt:lpstr>
      <vt:lpstr>Математика ІІІ етап (І тур)  (у порівнянні з містами обласного значення)</vt:lpstr>
      <vt:lpstr>Географія</vt:lpstr>
      <vt:lpstr>Хімія</vt:lpstr>
      <vt:lpstr>Фізика</vt:lpstr>
      <vt:lpstr> Рейтинг предметів за найвищим балом  (І місце)</vt:lpstr>
      <vt:lpstr>Рівень виконання завдань за предметами % (% учнів, що не подолали 30% поріг)</vt:lpstr>
      <vt:lpstr>РЕКОМЕНДАЦІЇ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підсумки проведення  ІІ етапу Всеукраїнських учнівських олімпіад з навчальних предметів у 2014/2015 н.р.</dc:title>
  <dc:creator>Ольга</dc:creator>
  <cp:lastModifiedBy>mmk_1</cp:lastModifiedBy>
  <cp:revision>153</cp:revision>
  <dcterms:created xsi:type="dcterms:W3CDTF">2015-01-19T16:00:32Z</dcterms:created>
  <dcterms:modified xsi:type="dcterms:W3CDTF">2017-01-30T06:13:31Z</dcterms:modified>
</cp:coreProperties>
</file>